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0"/>
  </p:notesMasterIdLst>
  <p:sldIdLst>
    <p:sldId id="256" r:id="rId2"/>
    <p:sldId id="257" r:id="rId3"/>
    <p:sldId id="258" r:id="rId4"/>
    <p:sldId id="259" r:id="rId5"/>
    <p:sldId id="260" r:id="rId6"/>
    <p:sldId id="261" r:id="rId7"/>
    <p:sldId id="263" r:id="rId8"/>
    <p:sldId id="262" r:id="rId9"/>
    <p:sldId id="264" r:id="rId10"/>
    <p:sldId id="267" r:id="rId11"/>
    <p:sldId id="265" r:id="rId12"/>
    <p:sldId id="266" r:id="rId13"/>
    <p:sldId id="268" r:id="rId14"/>
    <p:sldId id="269" r:id="rId15"/>
    <p:sldId id="273" r:id="rId16"/>
    <p:sldId id="270" r:id="rId17"/>
    <p:sldId id="274" r:id="rId18"/>
    <p:sldId id="271" r:id="rId19"/>
    <p:sldId id="272" r:id="rId20"/>
    <p:sldId id="275" r:id="rId21"/>
    <p:sldId id="276" r:id="rId22"/>
    <p:sldId id="277" r:id="rId23"/>
    <p:sldId id="278" r:id="rId24"/>
    <p:sldId id="279" r:id="rId25"/>
    <p:sldId id="280" r:id="rId26"/>
    <p:sldId id="281" r:id="rId27"/>
    <p:sldId id="282" r:id="rId28"/>
    <p:sldId id="283" r:id="rId29"/>
    <p:sldId id="285" r:id="rId30"/>
    <p:sldId id="286" r:id="rId31"/>
    <p:sldId id="288" r:id="rId32"/>
    <p:sldId id="290" r:id="rId33"/>
    <p:sldId id="289" r:id="rId34"/>
    <p:sldId id="291" r:id="rId35"/>
    <p:sldId id="292" r:id="rId36"/>
    <p:sldId id="293" r:id="rId37"/>
    <p:sldId id="294" r:id="rId38"/>
    <p:sldId id="295" r:id="rId39"/>
    <p:sldId id="296" r:id="rId40"/>
    <p:sldId id="297" r:id="rId41"/>
    <p:sldId id="298" r:id="rId42"/>
    <p:sldId id="299" r:id="rId43"/>
    <p:sldId id="301" r:id="rId44"/>
    <p:sldId id="302" r:id="rId45"/>
    <p:sldId id="303" r:id="rId46"/>
    <p:sldId id="304" r:id="rId47"/>
    <p:sldId id="305" r:id="rId48"/>
    <p:sldId id="306" r:id="rId49"/>
    <p:sldId id="312" r:id="rId50"/>
    <p:sldId id="307" r:id="rId51"/>
    <p:sldId id="308" r:id="rId52"/>
    <p:sldId id="313" r:id="rId53"/>
    <p:sldId id="309" r:id="rId54"/>
    <p:sldId id="310" r:id="rId55"/>
    <p:sldId id="319" r:id="rId56"/>
    <p:sldId id="314" r:id="rId57"/>
    <p:sldId id="317" r:id="rId58"/>
    <p:sldId id="318" r:id="rId59"/>
    <p:sldId id="325" r:id="rId60"/>
    <p:sldId id="320" r:id="rId61"/>
    <p:sldId id="327" r:id="rId62"/>
    <p:sldId id="321" r:id="rId63"/>
    <p:sldId id="326" r:id="rId64"/>
    <p:sldId id="322" r:id="rId65"/>
    <p:sldId id="323" r:id="rId66"/>
    <p:sldId id="324"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83363" autoAdjust="0"/>
  </p:normalViewPr>
  <p:slideViewPr>
    <p:cSldViewPr>
      <p:cViewPr>
        <p:scale>
          <a:sx n="60" d="100"/>
          <a:sy n="60" d="100"/>
        </p:scale>
        <p:origin x="-804" y="-2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792B10-238B-4217-A1D1-E9E4E64868A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F9BB5ED1-9FC0-43BD-902B-2250F5A70ADF}">
      <dgm:prSet phldrT="[Text]"/>
      <dgm:spPr/>
      <dgm:t>
        <a:bodyPr/>
        <a:lstStyle/>
        <a:p>
          <a:r>
            <a:rPr lang="en-US" dirty="0" smtClean="0"/>
            <a:t>Number Sense </a:t>
          </a:r>
          <a:endParaRPr lang="en-US" dirty="0"/>
        </a:p>
      </dgm:t>
    </dgm:pt>
    <dgm:pt modelId="{A328BEA2-68C2-46AB-ABD9-4C64F9A2A946}" type="parTrans" cxnId="{BEF8A968-1EC5-40C6-99A4-7553E28CCAE6}">
      <dgm:prSet/>
      <dgm:spPr/>
      <dgm:t>
        <a:bodyPr/>
        <a:lstStyle/>
        <a:p>
          <a:endParaRPr lang="en-US"/>
        </a:p>
      </dgm:t>
    </dgm:pt>
    <dgm:pt modelId="{ACD698B7-2280-4639-8536-0B612864228A}" type="sibTrans" cxnId="{BEF8A968-1EC5-40C6-99A4-7553E28CCAE6}">
      <dgm:prSet/>
      <dgm:spPr/>
      <dgm:t>
        <a:bodyPr/>
        <a:lstStyle/>
        <a:p>
          <a:endParaRPr lang="en-US"/>
        </a:p>
      </dgm:t>
    </dgm:pt>
    <dgm:pt modelId="{059A98DB-7735-4D69-ADB0-4317C55FA37C}">
      <dgm:prSet phldrT="[Text]"/>
      <dgm:spPr/>
      <dgm:t>
        <a:bodyPr/>
        <a:lstStyle/>
        <a:p>
          <a:r>
            <a:rPr lang="en-US" dirty="0" smtClean="0"/>
            <a:t>Multiplication and Division</a:t>
          </a:r>
          <a:endParaRPr lang="en-US" dirty="0"/>
        </a:p>
      </dgm:t>
    </dgm:pt>
    <dgm:pt modelId="{A24DD909-FE6F-4DED-8D2C-2CDF73C1942B}" type="parTrans" cxnId="{8E4AD17F-20C7-4BDF-9AC5-5ED43D8432E3}">
      <dgm:prSet/>
      <dgm:spPr/>
      <dgm:t>
        <a:bodyPr/>
        <a:lstStyle/>
        <a:p>
          <a:endParaRPr lang="en-US"/>
        </a:p>
      </dgm:t>
    </dgm:pt>
    <dgm:pt modelId="{02D4B751-496F-46DC-8805-755C41FE5AA0}" type="sibTrans" cxnId="{8E4AD17F-20C7-4BDF-9AC5-5ED43D8432E3}">
      <dgm:prSet/>
      <dgm:spPr/>
      <dgm:t>
        <a:bodyPr/>
        <a:lstStyle/>
        <a:p>
          <a:endParaRPr lang="en-US"/>
        </a:p>
      </dgm:t>
    </dgm:pt>
    <dgm:pt modelId="{EA65A2DE-EA51-4EFE-B226-CF37D14BF26A}">
      <dgm:prSet phldrT="[Text]"/>
      <dgm:spPr/>
      <dgm:t>
        <a:bodyPr/>
        <a:lstStyle/>
        <a:p>
          <a:r>
            <a:rPr lang="en-US" dirty="0" smtClean="0"/>
            <a:t>Algebra</a:t>
          </a:r>
          <a:endParaRPr lang="en-US" dirty="0"/>
        </a:p>
      </dgm:t>
    </dgm:pt>
    <dgm:pt modelId="{7A14FEF7-02EC-4F29-A653-72C1C3F759B5}" type="parTrans" cxnId="{BB9538C1-537D-4D24-86C1-DB870AA747E0}">
      <dgm:prSet/>
      <dgm:spPr/>
      <dgm:t>
        <a:bodyPr/>
        <a:lstStyle/>
        <a:p>
          <a:endParaRPr lang="en-US"/>
        </a:p>
      </dgm:t>
    </dgm:pt>
    <dgm:pt modelId="{E6572515-585C-4EEA-8209-820C21C921B0}" type="sibTrans" cxnId="{BB9538C1-537D-4D24-86C1-DB870AA747E0}">
      <dgm:prSet/>
      <dgm:spPr/>
      <dgm:t>
        <a:bodyPr/>
        <a:lstStyle/>
        <a:p>
          <a:endParaRPr lang="en-US"/>
        </a:p>
      </dgm:t>
    </dgm:pt>
    <dgm:pt modelId="{30AE9CEA-2175-4FC2-B5E4-AB135B7C5685}">
      <dgm:prSet phldrT="[Text]"/>
      <dgm:spPr/>
      <dgm:t>
        <a:bodyPr/>
        <a:lstStyle/>
        <a:p>
          <a:r>
            <a:rPr lang="en-US" dirty="0" smtClean="0"/>
            <a:t>Addition and Subtraction</a:t>
          </a:r>
          <a:endParaRPr lang="en-US" dirty="0"/>
        </a:p>
      </dgm:t>
    </dgm:pt>
    <dgm:pt modelId="{F83EB465-D93D-4E26-A3D1-F4FD0821FC7A}" type="parTrans" cxnId="{9F3B7242-283A-4886-BA8B-DFE865ED2F00}">
      <dgm:prSet/>
      <dgm:spPr/>
      <dgm:t>
        <a:bodyPr/>
        <a:lstStyle/>
        <a:p>
          <a:endParaRPr lang="en-US"/>
        </a:p>
      </dgm:t>
    </dgm:pt>
    <dgm:pt modelId="{8461D8BC-7FD7-48F4-B1F1-1EB75DEE9361}" type="sibTrans" cxnId="{9F3B7242-283A-4886-BA8B-DFE865ED2F00}">
      <dgm:prSet/>
      <dgm:spPr/>
      <dgm:t>
        <a:bodyPr/>
        <a:lstStyle/>
        <a:p>
          <a:endParaRPr lang="en-US"/>
        </a:p>
      </dgm:t>
    </dgm:pt>
    <dgm:pt modelId="{C0E6469A-E50C-4C82-A7D8-9DC71991FC0D}" type="pres">
      <dgm:prSet presAssocID="{EF792B10-238B-4217-A1D1-E9E4E64868A5}" presName="diagram" presStyleCnt="0">
        <dgm:presLayoutVars>
          <dgm:dir/>
          <dgm:resizeHandles val="exact"/>
        </dgm:presLayoutVars>
      </dgm:prSet>
      <dgm:spPr/>
    </dgm:pt>
    <dgm:pt modelId="{12DDC67D-9B83-47CF-89C8-9E20A84913B9}" type="pres">
      <dgm:prSet presAssocID="{F9BB5ED1-9FC0-43BD-902B-2250F5A70ADF}" presName="node" presStyleLbl="node1" presStyleIdx="0" presStyleCnt="4">
        <dgm:presLayoutVars>
          <dgm:bulletEnabled val="1"/>
        </dgm:presLayoutVars>
      </dgm:prSet>
      <dgm:spPr/>
      <dgm:t>
        <a:bodyPr/>
        <a:lstStyle/>
        <a:p>
          <a:endParaRPr lang="en-US"/>
        </a:p>
      </dgm:t>
    </dgm:pt>
    <dgm:pt modelId="{CE4BC5A7-58F7-4FF2-9F4B-32FB46A5017F}" type="pres">
      <dgm:prSet presAssocID="{ACD698B7-2280-4639-8536-0B612864228A}" presName="sibTrans" presStyleCnt="0"/>
      <dgm:spPr/>
    </dgm:pt>
    <dgm:pt modelId="{858BAA22-95ED-481E-B138-91153794A915}" type="pres">
      <dgm:prSet presAssocID="{30AE9CEA-2175-4FC2-B5E4-AB135B7C5685}" presName="node" presStyleLbl="node1" presStyleIdx="1" presStyleCnt="4">
        <dgm:presLayoutVars>
          <dgm:bulletEnabled val="1"/>
        </dgm:presLayoutVars>
      </dgm:prSet>
      <dgm:spPr/>
      <dgm:t>
        <a:bodyPr/>
        <a:lstStyle/>
        <a:p>
          <a:endParaRPr lang="en-US"/>
        </a:p>
      </dgm:t>
    </dgm:pt>
    <dgm:pt modelId="{1B6E58AF-5C7F-46DD-8D2A-D3F72C5F24DB}" type="pres">
      <dgm:prSet presAssocID="{8461D8BC-7FD7-48F4-B1F1-1EB75DEE9361}" presName="sibTrans" presStyleCnt="0"/>
      <dgm:spPr/>
    </dgm:pt>
    <dgm:pt modelId="{5E790C90-E64F-4555-826E-52DC41EF13C1}" type="pres">
      <dgm:prSet presAssocID="{059A98DB-7735-4D69-ADB0-4317C55FA37C}" presName="node" presStyleLbl="node1" presStyleIdx="2" presStyleCnt="4">
        <dgm:presLayoutVars>
          <dgm:bulletEnabled val="1"/>
        </dgm:presLayoutVars>
      </dgm:prSet>
      <dgm:spPr/>
      <dgm:t>
        <a:bodyPr/>
        <a:lstStyle/>
        <a:p>
          <a:endParaRPr lang="en-US"/>
        </a:p>
      </dgm:t>
    </dgm:pt>
    <dgm:pt modelId="{16B72A2C-F357-4837-ADA4-FAC6F5A8CAA1}" type="pres">
      <dgm:prSet presAssocID="{02D4B751-496F-46DC-8805-755C41FE5AA0}" presName="sibTrans" presStyleCnt="0"/>
      <dgm:spPr/>
    </dgm:pt>
    <dgm:pt modelId="{BA05B679-25F9-496A-AD85-A2D06E81307A}" type="pres">
      <dgm:prSet presAssocID="{EA65A2DE-EA51-4EFE-B226-CF37D14BF26A}" presName="node" presStyleLbl="node1" presStyleIdx="3" presStyleCnt="4">
        <dgm:presLayoutVars>
          <dgm:bulletEnabled val="1"/>
        </dgm:presLayoutVars>
      </dgm:prSet>
      <dgm:spPr/>
    </dgm:pt>
  </dgm:ptLst>
  <dgm:cxnLst>
    <dgm:cxn modelId="{173E75C4-91DE-47F7-994B-240CCAF44F0E}" type="presOf" srcId="{30AE9CEA-2175-4FC2-B5E4-AB135B7C5685}" destId="{858BAA22-95ED-481E-B138-91153794A915}" srcOrd="0" destOrd="0" presId="urn:microsoft.com/office/officeart/2005/8/layout/default"/>
    <dgm:cxn modelId="{C5C21BC6-D94D-4ACB-8921-F305E2F19883}" type="presOf" srcId="{F9BB5ED1-9FC0-43BD-902B-2250F5A70ADF}" destId="{12DDC67D-9B83-47CF-89C8-9E20A84913B9}" srcOrd="0" destOrd="0" presId="urn:microsoft.com/office/officeart/2005/8/layout/default"/>
    <dgm:cxn modelId="{9DD19C87-2489-46C5-A809-C6740E6BC18E}" type="presOf" srcId="{EA65A2DE-EA51-4EFE-B226-CF37D14BF26A}" destId="{BA05B679-25F9-496A-AD85-A2D06E81307A}" srcOrd="0" destOrd="0" presId="urn:microsoft.com/office/officeart/2005/8/layout/default"/>
    <dgm:cxn modelId="{745382B4-5343-4413-BFB9-D19E063C1986}" type="presOf" srcId="{EF792B10-238B-4217-A1D1-E9E4E64868A5}" destId="{C0E6469A-E50C-4C82-A7D8-9DC71991FC0D}" srcOrd="0" destOrd="0" presId="urn:microsoft.com/office/officeart/2005/8/layout/default"/>
    <dgm:cxn modelId="{8E4AD17F-20C7-4BDF-9AC5-5ED43D8432E3}" srcId="{EF792B10-238B-4217-A1D1-E9E4E64868A5}" destId="{059A98DB-7735-4D69-ADB0-4317C55FA37C}" srcOrd="2" destOrd="0" parTransId="{A24DD909-FE6F-4DED-8D2C-2CDF73C1942B}" sibTransId="{02D4B751-496F-46DC-8805-755C41FE5AA0}"/>
    <dgm:cxn modelId="{9F3B7242-283A-4886-BA8B-DFE865ED2F00}" srcId="{EF792B10-238B-4217-A1D1-E9E4E64868A5}" destId="{30AE9CEA-2175-4FC2-B5E4-AB135B7C5685}" srcOrd="1" destOrd="0" parTransId="{F83EB465-D93D-4E26-A3D1-F4FD0821FC7A}" sibTransId="{8461D8BC-7FD7-48F4-B1F1-1EB75DEE9361}"/>
    <dgm:cxn modelId="{BB9538C1-537D-4D24-86C1-DB870AA747E0}" srcId="{EF792B10-238B-4217-A1D1-E9E4E64868A5}" destId="{EA65A2DE-EA51-4EFE-B226-CF37D14BF26A}" srcOrd="3" destOrd="0" parTransId="{7A14FEF7-02EC-4F29-A653-72C1C3F759B5}" sibTransId="{E6572515-585C-4EEA-8209-820C21C921B0}"/>
    <dgm:cxn modelId="{BEF8A968-1EC5-40C6-99A4-7553E28CCAE6}" srcId="{EF792B10-238B-4217-A1D1-E9E4E64868A5}" destId="{F9BB5ED1-9FC0-43BD-902B-2250F5A70ADF}" srcOrd="0" destOrd="0" parTransId="{A328BEA2-68C2-46AB-ABD9-4C64F9A2A946}" sibTransId="{ACD698B7-2280-4639-8536-0B612864228A}"/>
    <dgm:cxn modelId="{C586D6BE-9999-4404-8381-B31B6BFC69F7}" type="presOf" srcId="{059A98DB-7735-4D69-ADB0-4317C55FA37C}" destId="{5E790C90-E64F-4555-826E-52DC41EF13C1}" srcOrd="0" destOrd="0" presId="urn:microsoft.com/office/officeart/2005/8/layout/default"/>
    <dgm:cxn modelId="{5D8915F2-E27F-45B6-9A2F-7220E9D89776}" type="presParOf" srcId="{C0E6469A-E50C-4C82-A7D8-9DC71991FC0D}" destId="{12DDC67D-9B83-47CF-89C8-9E20A84913B9}" srcOrd="0" destOrd="0" presId="urn:microsoft.com/office/officeart/2005/8/layout/default"/>
    <dgm:cxn modelId="{8AF8DCB6-E223-4EAF-8DA0-9F403AF9DBE7}" type="presParOf" srcId="{C0E6469A-E50C-4C82-A7D8-9DC71991FC0D}" destId="{CE4BC5A7-58F7-4FF2-9F4B-32FB46A5017F}" srcOrd="1" destOrd="0" presId="urn:microsoft.com/office/officeart/2005/8/layout/default"/>
    <dgm:cxn modelId="{0B263926-212D-4244-B79C-EFF8E11B0E66}" type="presParOf" srcId="{C0E6469A-E50C-4C82-A7D8-9DC71991FC0D}" destId="{858BAA22-95ED-481E-B138-91153794A915}" srcOrd="2" destOrd="0" presId="urn:microsoft.com/office/officeart/2005/8/layout/default"/>
    <dgm:cxn modelId="{8B0BBA64-EF80-4CD2-8A2D-5AEBD7FD650C}" type="presParOf" srcId="{C0E6469A-E50C-4C82-A7D8-9DC71991FC0D}" destId="{1B6E58AF-5C7F-46DD-8D2A-D3F72C5F24DB}" srcOrd="3" destOrd="0" presId="urn:microsoft.com/office/officeart/2005/8/layout/default"/>
    <dgm:cxn modelId="{23037B1D-1113-4C82-A51E-D5C668918B11}" type="presParOf" srcId="{C0E6469A-E50C-4C82-A7D8-9DC71991FC0D}" destId="{5E790C90-E64F-4555-826E-52DC41EF13C1}" srcOrd="4" destOrd="0" presId="urn:microsoft.com/office/officeart/2005/8/layout/default"/>
    <dgm:cxn modelId="{F6C56D8A-8F2A-45A5-A8C2-B58FC9BD1838}" type="presParOf" srcId="{C0E6469A-E50C-4C82-A7D8-9DC71991FC0D}" destId="{16B72A2C-F357-4837-ADA4-FAC6F5A8CAA1}" srcOrd="5" destOrd="0" presId="urn:microsoft.com/office/officeart/2005/8/layout/default"/>
    <dgm:cxn modelId="{A85BFDC4-7AE8-46F5-9FC9-19D9D1858145}" type="presParOf" srcId="{C0E6469A-E50C-4C82-A7D8-9DC71991FC0D}" destId="{BA05B679-25F9-496A-AD85-A2D06E81307A}"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746D70-91A5-440F-A389-880E71AFAFB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FC65AF5-373A-4067-B4DC-E15DD562FA95}">
      <dgm:prSet phldrT="[Text]"/>
      <dgm:spPr/>
      <dgm:t>
        <a:bodyPr/>
        <a:lstStyle/>
        <a:p>
          <a:r>
            <a:rPr lang="en-US" dirty="0" err="1" smtClean="0"/>
            <a:t>Origo’s</a:t>
          </a:r>
          <a:r>
            <a:rPr lang="en-US" dirty="0" smtClean="0"/>
            <a:t> Teaching Stages </a:t>
          </a:r>
          <a:endParaRPr lang="en-US" dirty="0"/>
        </a:p>
      </dgm:t>
    </dgm:pt>
    <dgm:pt modelId="{2FDE9465-1B18-42A3-B0FD-84BF16B88274}" type="parTrans" cxnId="{0868DD68-9BC8-40A6-8F34-78E8DA98CD10}">
      <dgm:prSet/>
      <dgm:spPr/>
      <dgm:t>
        <a:bodyPr/>
        <a:lstStyle/>
        <a:p>
          <a:endParaRPr lang="en-US"/>
        </a:p>
      </dgm:t>
    </dgm:pt>
    <dgm:pt modelId="{D99D9206-0114-4E42-BC7F-CAC7A1AB385F}" type="sibTrans" cxnId="{0868DD68-9BC8-40A6-8F34-78E8DA98CD10}">
      <dgm:prSet/>
      <dgm:spPr/>
      <dgm:t>
        <a:bodyPr/>
        <a:lstStyle/>
        <a:p>
          <a:endParaRPr lang="en-US"/>
        </a:p>
      </dgm:t>
    </dgm:pt>
    <dgm:pt modelId="{29A7375E-5DF0-4BEE-99BC-0C892E1AF374}">
      <dgm:prSet phldrT="[Text]"/>
      <dgm:spPr/>
      <dgm:t>
        <a:bodyPr/>
        <a:lstStyle/>
        <a:p>
          <a:r>
            <a:rPr lang="en-US" dirty="0" smtClean="0"/>
            <a:t>Introduce</a:t>
          </a:r>
          <a:endParaRPr lang="en-US" dirty="0"/>
        </a:p>
      </dgm:t>
    </dgm:pt>
    <dgm:pt modelId="{F5BD9B47-13A0-49DF-BD7C-F41133B6BBCA}" type="parTrans" cxnId="{F454B054-369D-4236-9183-3F2EBD1022C2}">
      <dgm:prSet/>
      <dgm:spPr/>
      <dgm:t>
        <a:bodyPr/>
        <a:lstStyle/>
        <a:p>
          <a:endParaRPr lang="en-US"/>
        </a:p>
      </dgm:t>
    </dgm:pt>
    <dgm:pt modelId="{D1BEB91B-D579-43E7-ABDC-D19197D4B5D7}" type="sibTrans" cxnId="{F454B054-369D-4236-9183-3F2EBD1022C2}">
      <dgm:prSet/>
      <dgm:spPr/>
      <dgm:t>
        <a:bodyPr/>
        <a:lstStyle/>
        <a:p>
          <a:endParaRPr lang="en-US"/>
        </a:p>
      </dgm:t>
    </dgm:pt>
    <dgm:pt modelId="{45D05AAE-DFA5-4588-88C8-EE613305DA18}">
      <dgm:prSet phldrT="[Text]"/>
      <dgm:spPr/>
      <dgm:t>
        <a:bodyPr/>
        <a:lstStyle/>
        <a:p>
          <a:r>
            <a:rPr lang="en-US" dirty="0" smtClean="0"/>
            <a:t>Reinforce</a:t>
          </a:r>
          <a:endParaRPr lang="en-US" dirty="0"/>
        </a:p>
      </dgm:t>
    </dgm:pt>
    <dgm:pt modelId="{4C2E7019-AC90-446C-82F2-CEBC4DD045EB}" type="parTrans" cxnId="{5D81A215-39A4-487A-A8FD-92014E2FD7A5}">
      <dgm:prSet/>
      <dgm:spPr/>
      <dgm:t>
        <a:bodyPr/>
        <a:lstStyle/>
        <a:p>
          <a:endParaRPr lang="en-US"/>
        </a:p>
      </dgm:t>
    </dgm:pt>
    <dgm:pt modelId="{8E973D65-515C-42A2-B6B1-1BF0314B1434}" type="sibTrans" cxnId="{5D81A215-39A4-487A-A8FD-92014E2FD7A5}">
      <dgm:prSet/>
      <dgm:spPr/>
      <dgm:t>
        <a:bodyPr/>
        <a:lstStyle/>
        <a:p>
          <a:endParaRPr lang="en-US"/>
        </a:p>
      </dgm:t>
    </dgm:pt>
    <dgm:pt modelId="{DFE3FA77-856B-4928-ACD6-FB2B49DA7042}">
      <dgm:prSet phldrT="[Text]"/>
      <dgm:spPr/>
      <dgm:t>
        <a:bodyPr/>
        <a:lstStyle/>
        <a:p>
          <a:r>
            <a:rPr lang="en-US" dirty="0" smtClean="0"/>
            <a:t>Practice</a:t>
          </a:r>
          <a:endParaRPr lang="en-US" dirty="0"/>
        </a:p>
      </dgm:t>
    </dgm:pt>
    <dgm:pt modelId="{D4338ED0-9348-408F-9468-111859584669}" type="parTrans" cxnId="{F91A4677-FDDF-4C62-8157-47DB9E89D3B8}">
      <dgm:prSet/>
      <dgm:spPr/>
      <dgm:t>
        <a:bodyPr/>
        <a:lstStyle/>
        <a:p>
          <a:endParaRPr lang="en-US"/>
        </a:p>
      </dgm:t>
    </dgm:pt>
    <dgm:pt modelId="{4B60F6E0-F834-40C6-939B-13976CD42658}" type="sibTrans" cxnId="{F91A4677-FDDF-4C62-8157-47DB9E89D3B8}">
      <dgm:prSet/>
      <dgm:spPr/>
      <dgm:t>
        <a:bodyPr/>
        <a:lstStyle/>
        <a:p>
          <a:endParaRPr lang="en-US"/>
        </a:p>
      </dgm:t>
    </dgm:pt>
    <dgm:pt modelId="{ACAC9BC8-FDF7-4DD8-AD16-7C19D6DA1DE2}">
      <dgm:prSet phldrT="[Text]"/>
      <dgm:spPr/>
      <dgm:t>
        <a:bodyPr/>
        <a:lstStyle/>
        <a:p>
          <a:r>
            <a:rPr lang="en-US" dirty="0" smtClean="0"/>
            <a:t>Extend </a:t>
          </a:r>
          <a:endParaRPr lang="en-US" dirty="0"/>
        </a:p>
      </dgm:t>
    </dgm:pt>
    <dgm:pt modelId="{9B51BB9C-3FBD-40FC-8672-8556769307C9}" type="parTrans" cxnId="{33F8408C-6E87-425F-BCA8-2418A5E3F2E6}">
      <dgm:prSet/>
      <dgm:spPr/>
      <dgm:t>
        <a:bodyPr/>
        <a:lstStyle/>
        <a:p>
          <a:endParaRPr lang="en-US"/>
        </a:p>
      </dgm:t>
    </dgm:pt>
    <dgm:pt modelId="{66273DF0-EA0F-49DB-9817-6DCFBE450774}" type="sibTrans" cxnId="{33F8408C-6E87-425F-BCA8-2418A5E3F2E6}">
      <dgm:prSet/>
      <dgm:spPr/>
      <dgm:t>
        <a:bodyPr/>
        <a:lstStyle/>
        <a:p>
          <a:endParaRPr lang="en-US"/>
        </a:p>
      </dgm:t>
    </dgm:pt>
    <dgm:pt modelId="{4A174B2E-B81D-4245-9BB6-95AB995AE8E4}" type="pres">
      <dgm:prSet presAssocID="{13746D70-91A5-440F-A389-880E71AFAFB1}" presName="vert0" presStyleCnt="0">
        <dgm:presLayoutVars>
          <dgm:dir/>
          <dgm:animOne val="branch"/>
          <dgm:animLvl val="lvl"/>
        </dgm:presLayoutVars>
      </dgm:prSet>
      <dgm:spPr/>
    </dgm:pt>
    <dgm:pt modelId="{16B6DE4A-FB00-4D48-B6F9-0C4B037E3709}" type="pres">
      <dgm:prSet presAssocID="{2FC65AF5-373A-4067-B4DC-E15DD562FA95}" presName="thickLine" presStyleLbl="alignNode1" presStyleIdx="0" presStyleCnt="1"/>
      <dgm:spPr/>
    </dgm:pt>
    <dgm:pt modelId="{D5C30F4D-13DA-4A36-B8B7-63667DBD8111}" type="pres">
      <dgm:prSet presAssocID="{2FC65AF5-373A-4067-B4DC-E15DD562FA95}" presName="horz1" presStyleCnt="0"/>
      <dgm:spPr/>
    </dgm:pt>
    <dgm:pt modelId="{B787DDFE-F458-4AC4-B0B9-E5AB9D57A02C}" type="pres">
      <dgm:prSet presAssocID="{2FC65AF5-373A-4067-B4DC-E15DD562FA95}" presName="tx1" presStyleLbl="revTx" presStyleIdx="0" presStyleCnt="5"/>
      <dgm:spPr/>
      <dgm:t>
        <a:bodyPr/>
        <a:lstStyle/>
        <a:p>
          <a:endParaRPr lang="en-US"/>
        </a:p>
      </dgm:t>
    </dgm:pt>
    <dgm:pt modelId="{2B8AB690-EFC4-4E80-BB8B-CE5021FDBA8C}" type="pres">
      <dgm:prSet presAssocID="{2FC65AF5-373A-4067-B4DC-E15DD562FA95}" presName="vert1" presStyleCnt="0"/>
      <dgm:spPr/>
    </dgm:pt>
    <dgm:pt modelId="{FA76D62D-632D-4BD9-9E8D-920FB71F6782}" type="pres">
      <dgm:prSet presAssocID="{29A7375E-5DF0-4BEE-99BC-0C892E1AF374}" presName="vertSpace2a" presStyleCnt="0"/>
      <dgm:spPr/>
    </dgm:pt>
    <dgm:pt modelId="{82CC062F-5A5F-4A2C-99D1-028DDDE3C740}" type="pres">
      <dgm:prSet presAssocID="{29A7375E-5DF0-4BEE-99BC-0C892E1AF374}" presName="horz2" presStyleCnt="0"/>
      <dgm:spPr/>
    </dgm:pt>
    <dgm:pt modelId="{197551BA-CCF4-4137-B932-218B3A973D76}" type="pres">
      <dgm:prSet presAssocID="{29A7375E-5DF0-4BEE-99BC-0C892E1AF374}" presName="horzSpace2" presStyleCnt="0"/>
      <dgm:spPr/>
    </dgm:pt>
    <dgm:pt modelId="{EF194010-AAA7-43C9-AB55-A91276EB3600}" type="pres">
      <dgm:prSet presAssocID="{29A7375E-5DF0-4BEE-99BC-0C892E1AF374}" presName="tx2" presStyleLbl="revTx" presStyleIdx="1" presStyleCnt="5"/>
      <dgm:spPr/>
      <dgm:t>
        <a:bodyPr/>
        <a:lstStyle/>
        <a:p>
          <a:endParaRPr lang="en-US"/>
        </a:p>
      </dgm:t>
    </dgm:pt>
    <dgm:pt modelId="{A1504213-39E4-4AFD-9438-FF669CAAA099}" type="pres">
      <dgm:prSet presAssocID="{29A7375E-5DF0-4BEE-99BC-0C892E1AF374}" presName="vert2" presStyleCnt="0"/>
      <dgm:spPr/>
    </dgm:pt>
    <dgm:pt modelId="{9ACCA096-203C-4C2A-83F3-8F6D45B09892}" type="pres">
      <dgm:prSet presAssocID="{29A7375E-5DF0-4BEE-99BC-0C892E1AF374}" presName="thinLine2b" presStyleLbl="callout" presStyleIdx="0" presStyleCnt="4"/>
      <dgm:spPr/>
    </dgm:pt>
    <dgm:pt modelId="{EBBBB46B-5E35-40F2-A540-8F70AF48B7D5}" type="pres">
      <dgm:prSet presAssocID="{29A7375E-5DF0-4BEE-99BC-0C892E1AF374}" presName="vertSpace2b" presStyleCnt="0"/>
      <dgm:spPr/>
    </dgm:pt>
    <dgm:pt modelId="{4B6C8B51-06C2-468F-B3E2-4324AC01BF5A}" type="pres">
      <dgm:prSet presAssocID="{45D05AAE-DFA5-4588-88C8-EE613305DA18}" presName="horz2" presStyleCnt="0"/>
      <dgm:spPr/>
    </dgm:pt>
    <dgm:pt modelId="{A9C9A397-D6A6-4BE8-AF20-C2A768ACF284}" type="pres">
      <dgm:prSet presAssocID="{45D05AAE-DFA5-4588-88C8-EE613305DA18}" presName="horzSpace2" presStyleCnt="0"/>
      <dgm:spPr/>
    </dgm:pt>
    <dgm:pt modelId="{904C1E6A-FD3E-4D53-A94B-193384E14BF1}" type="pres">
      <dgm:prSet presAssocID="{45D05AAE-DFA5-4588-88C8-EE613305DA18}" presName="tx2" presStyleLbl="revTx" presStyleIdx="2" presStyleCnt="5"/>
      <dgm:spPr/>
      <dgm:t>
        <a:bodyPr/>
        <a:lstStyle/>
        <a:p>
          <a:endParaRPr lang="en-US"/>
        </a:p>
      </dgm:t>
    </dgm:pt>
    <dgm:pt modelId="{7C9FFAF9-146E-4286-A815-CA2CC1578831}" type="pres">
      <dgm:prSet presAssocID="{45D05AAE-DFA5-4588-88C8-EE613305DA18}" presName="vert2" presStyleCnt="0"/>
      <dgm:spPr/>
    </dgm:pt>
    <dgm:pt modelId="{AE8724CA-B7B4-4968-BC7C-8036F848EC9B}" type="pres">
      <dgm:prSet presAssocID="{45D05AAE-DFA5-4588-88C8-EE613305DA18}" presName="thinLine2b" presStyleLbl="callout" presStyleIdx="1" presStyleCnt="4"/>
      <dgm:spPr/>
    </dgm:pt>
    <dgm:pt modelId="{F6D77CC7-3E74-4893-8D50-B4DE3752654C}" type="pres">
      <dgm:prSet presAssocID="{45D05AAE-DFA5-4588-88C8-EE613305DA18}" presName="vertSpace2b" presStyleCnt="0"/>
      <dgm:spPr/>
    </dgm:pt>
    <dgm:pt modelId="{204421CE-5491-4F92-B7AF-3A26D3349BC9}" type="pres">
      <dgm:prSet presAssocID="{DFE3FA77-856B-4928-ACD6-FB2B49DA7042}" presName="horz2" presStyleCnt="0"/>
      <dgm:spPr/>
    </dgm:pt>
    <dgm:pt modelId="{1DBF256D-F032-450A-B2F7-1655C84A94F2}" type="pres">
      <dgm:prSet presAssocID="{DFE3FA77-856B-4928-ACD6-FB2B49DA7042}" presName="horzSpace2" presStyleCnt="0"/>
      <dgm:spPr/>
    </dgm:pt>
    <dgm:pt modelId="{9254DFDC-3874-402B-9D58-F3AEC1B9DDF0}" type="pres">
      <dgm:prSet presAssocID="{DFE3FA77-856B-4928-ACD6-FB2B49DA7042}" presName="tx2" presStyleLbl="revTx" presStyleIdx="3" presStyleCnt="5"/>
      <dgm:spPr/>
    </dgm:pt>
    <dgm:pt modelId="{AAE1208A-4B97-4E19-B9C0-1F0D319BA050}" type="pres">
      <dgm:prSet presAssocID="{DFE3FA77-856B-4928-ACD6-FB2B49DA7042}" presName="vert2" presStyleCnt="0"/>
      <dgm:spPr/>
    </dgm:pt>
    <dgm:pt modelId="{88F6868A-2250-4248-B72C-A6F949BD0BCE}" type="pres">
      <dgm:prSet presAssocID="{DFE3FA77-856B-4928-ACD6-FB2B49DA7042}" presName="thinLine2b" presStyleLbl="callout" presStyleIdx="2" presStyleCnt="4"/>
      <dgm:spPr/>
    </dgm:pt>
    <dgm:pt modelId="{108F787E-4626-4F2B-969C-71C130C792D4}" type="pres">
      <dgm:prSet presAssocID="{DFE3FA77-856B-4928-ACD6-FB2B49DA7042}" presName="vertSpace2b" presStyleCnt="0"/>
      <dgm:spPr/>
    </dgm:pt>
    <dgm:pt modelId="{3BF3E666-FAD7-42D6-ABDD-702D10091FA0}" type="pres">
      <dgm:prSet presAssocID="{ACAC9BC8-FDF7-4DD8-AD16-7C19D6DA1DE2}" presName="horz2" presStyleCnt="0"/>
      <dgm:spPr/>
    </dgm:pt>
    <dgm:pt modelId="{5C3CB813-EF68-40AE-A81E-EBF158576533}" type="pres">
      <dgm:prSet presAssocID="{ACAC9BC8-FDF7-4DD8-AD16-7C19D6DA1DE2}" presName="horzSpace2" presStyleCnt="0"/>
      <dgm:spPr/>
    </dgm:pt>
    <dgm:pt modelId="{0BE57322-922E-4AFC-AE8D-38710A63D5FA}" type="pres">
      <dgm:prSet presAssocID="{ACAC9BC8-FDF7-4DD8-AD16-7C19D6DA1DE2}" presName="tx2" presStyleLbl="revTx" presStyleIdx="4" presStyleCnt="5"/>
      <dgm:spPr/>
    </dgm:pt>
    <dgm:pt modelId="{77411E38-9382-464D-B7C2-8C9CD9DB00A0}" type="pres">
      <dgm:prSet presAssocID="{ACAC9BC8-FDF7-4DD8-AD16-7C19D6DA1DE2}" presName="vert2" presStyleCnt="0"/>
      <dgm:spPr/>
    </dgm:pt>
    <dgm:pt modelId="{80A81546-3AC9-459D-95CF-E512DC7369B6}" type="pres">
      <dgm:prSet presAssocID="{ACAC9BC8-FDF7-4DD8-AD16-7C19D6DA1DE2}" presName="thinLine2b" presStyleLbl="callout" presStyleIdx="3" presStyleCnt="4"/>
      <dgm:spPr/>
    </dgm:pt>
    <dgm:pt modelId="{92A23AFD-B23E-4E5C-B680-320794E4CC46}" type="pres">
      <dgm:prSet presAssocID="{ACAC9BC8-FDF7-4DD8-AD16-7C19D6DA1DE2}" presName="vertSpace2b" presStyleCnt="0"/>
      <dgm:spPr/>
    </dgm:pt>
  </dgm:ptLst>
  <dgm:cxnLst>
    <dgm:cxn modelId="{F91A4677-FDDF-4C62-8157-47DB9E89D3B8}" srcId="{2FC65AF5-373A-4067-B4DC-E15DD562FA95}" destId="{DFE3FA77-856B-4928-ACD6-FB2B49DA7042}" srcOrd="2" destOrd="0" parTransId="{D4338ED0-9348-408F-9468-111859584669}" sibTransId="{4B60F6E0-F834-40C6-939B-13976CD42658}"/>
    <dgm:cxn modelId="{33F8408C-6E87-425F-BCA8-2418A5E3F2E6}" srcId="{2FC65AF5-373A-4067-B4DC-E15DD562FA95}" destId="{ACAC9BC8-FDF7-4DD8-AD16-7C19D6DA1DE2}" srcOrd="3" destOrd="0" parTransId="{9B51BB9C-3FBD-40FC-8672-8556769307C9}" sibTransId="{66273DF0-EA0F-49DB-9817-6DCFBE450774}"/>
    <dgm:cxn modelId="{0868DD68-9BC8-40A6-8F34-78E8DA98CD10}" srcId="{13746D70-91A5-440F-A389-880E71AFAFB1}" destId="{2FC65AF5-373A-4067-B4DC-E15DD562FA95}" srcOrd="0" destOrd="0" parTransId="{2FDE9465-1B18-42A3-B0FD-84BF16B88274}" sibTransId="{D99D9206-0114-4E42-BC7F-CAC7A1AB385F}"/>
    <dgm:cxn modelId="{A91057AE-B771-4A27-A9D9-7BBF00966010}" type="presOf" srcId="{2FC65AF5-373A-4067-B4DC-E15DD562FA95}" destId="{B787DDFE-F458-4AC4-B0B9-E5AB9D57A02C}" srcOrd="0" destOrd="0" presId="urn:microsoft.com/office/officeart/2008/layout/LinedList"/>
    <dgm:cxn modelId="{937DD587-DF80-4DBF-9145-8F113944C056}" type="presOf" srcId="{45D05AAE-DFA5-4588-88C8-EE613305DA18}" destId="{904C1E6A-FD3E-4D53-A94B-193384E14BF1}" srcOrd="0" destOrd="0" presId="urn:microsoft.com/office/officeart/2008/layout/LinedList"/>
    <dgm:cxn modelId="{89C31E6B-4BF8-4093-8493-D4DB0893B54D}" type="presOf" srcId="{29A7375E-5DF0-4BEE-99BC-0C892E1AF374}" destId="{EF194010-AAA7-43C9-AB55-A91276EB3600}" srcOrd="0" destOrd="0" presId="urn:microsoft.com/office/officeart/2008/layout/LinedList"/>
    <dgm:cxn modelId="{092CDE64-58DE-4DE4-8A59-75CC91BCF75E}" type="presOf" srcId="{DFE3FA77-856B-4928-ACD6-FB2B49DA7042}" destId="{9254DFDC-3874-402B-9D58-F3AEC1B9DDF0}" srcOrd="0" destOrd="0" presId="urn:microsoft.com/office/officeart/2008/layout/LinedList"/>
    <dgm:cxn modelId="{5D81A215-39A4-487A-A8FD-92014E2FD7A5}" srcId="{2FC65AF5-373A-4067-B4DC-E15DD562FA95}" destId="{45D05AAE-DFA5-4588-88C8-EE613305DA18}" srcOrd="1" destOrd="0" parTransId="{4C2E7019-AC90-446C-82F2-CEBC4DD045EB}" sibTransId="{8E973D65-515C-42A2-B6B1-1BF0314B1434}"/>
    <dgm:cxn modelId="{32DC5846-8E31-4B92-89B8-E3012F81D2EF}" type="presOf" srcId="{13746D70-91A5-440F-A389-880E71AFAFB1}" destId="{4A174B2E-B81D-4245-9BB6-95AB995AE8E4}" srcOrd="0" destOrd="0" presId="urn:microsoft.com/office/officeart/2008/layout/LinedList"/>
    <dgm:cxn modelId="{F454B054-369D-4236-9183-3F2EBD1022C2}" srcId="{2FC65AF5-373A-4067-B4DC-E15DD562FA95}" destId="{29A7375E-5DF0-4BEE-99BC-0C892E1AF374}" srcOrd="0" destOrd="0" parTransId="{F5BD9B47-13A0-49DF-BD7C-F41133B6BBCA}" sibTransId="{D1BEB91B-D579-43E7-ABDC-D19197D4B5D7}"/>
    <dgm:cxn modelId="{F328C698-5A29-4D06-89AD-8EF0698277F5}" type="presOf" srcId="{ACAC9BC8-FDF7-4DD8-AD16-7C19D6DA1DE2}" destId="{0BE57322-922E-4AFC-AE8D-38710A63D5FA}" srcOrd="0" destOrd="0" presId="urn:microsoft.com/office/officeart/2008/layout/LinedList"/>
    <dgm:cxn modelId="{92E54D66-0D80-4464-9525-8E6050F8241C}" type="presParOf" srcId="{4A174B2E-B81D-4245-9BB6-95AB995AE8E4}" destId="{16B6DE4A-FB00-4D48-B6F9-0C4B037E3709}" srcOrd="0" destOrd="0" presId="urn:microsoft.com/office/officeart/2008/layout/LinedList"/>
    <dgm:cxn modelId="{20C7B675-DA1B-4755-BC7A-0DA76D2CE8FF}" type="presParOf" srcId="{4A174B2E-B81D-4245-9BB6-95AB995AE8E4}" destId="{D5C30F4D-13DA-4A36-B8B7-63667DBD8111}" srcOrd="1" destOrd="0" presId="urn:microsoft.com/office/officeart/2008/layout/LinedList"/>
    <dgm:cxn modelId="{749AFA6F-3F91-4F17-9B39-918736EECE1C}" type="presParOf" srcId="{D5C30F4D-13DA-4A36-B8B7-63667DBD8111}" destId="{B787DDFE-F458-4AC4-B0B9-E5AB9D57A02C}" srcOrd="0" destOrd="0" presId="urn:microsoft.com/office/officeart/2008/layout/LinedList"/>
    <dgm:cxn modelId="{5E8C085E-FDF0-482B-A658-7F9AE1692A57}" type="presParOf" srcId="{D5C30F4D-13DA-4A36-B8B7-63667DBD8111}" destId="{2B8AB690-EFC4-4E80-BB8B-CE5021FDBA8C}" srcOrd="1" destOrd="0" presId="urn:microsoft.com/office/officeart/2008/layout/LinedList"/>
    <dgm:cxn modelId="{9E41F02D-A4CC-4016-AF4C-1997180A905F}" type="presParOf" srcId="{2B8AB690-EFC4-4E80-BB8B-CE5021FDBA8C}" destId="{FA76D62D-632D-4BD9-9E8D-920FB71F6782}" srcOrd="0" destOrd="0" presId="urn:microsoft.com/office/officeart/2008/layout/LinedList"/>
    <dgm:cxn modelId="{9735F18F-0926-46EB-8C78-E93630A4A4D9}" type="presParOf" srcId="{2B8AB690-EFC4-4E80-BB8B-CE5021FDBA8C}" destId="{82CC062F-5A5F-4A2C-99D1-028DDDE3C740}" srcOrd="1" destOrd="0" presId="urn:microsoft.com/office/officeart/2008/layout/LinedList"/>
    <dgm:cxn modelId="{F95B617E-CA7A-4E9C-8F88-3DB70CBEFD8D}" type="presParOf" srcId="{82CC062F-5A5F-4A2C-99D1-028DDDE3C740}" destId="{197551BA-CCF4-4137-B932-218B3A973D76}" srcOrd="0" destOrd="0" presId="urn:microsoft.com/office/officeart/2008/layout/LinedList"/>
    <dgm:cxn modelId="{14B19380-8D7F-459E-B87F-F4366F56905A}" type="presParOf" srcId="{82CC062F-5A5F-4A2C-99D1-028DDDE3C740}" destId="{EF194010-AAA7-43C9-AB55-A91276EB3600}" srcOrd="1" destOrd="0" presId="urn:microsoft.com/office/officeart/2008/layout/LinedList"/>
    <dgm:cxn modelId="{DC22553A-D37E-4C75-A257-D04B8986716B}" type="presParOf" srcId="{82CC062F-5A5F-4A2C-99D1-028DDDE3C740}" destId="{A1504213-39E4-4AFD-9438-FF669CAAA099}" srcOrd="2" destOrd="0" presId="urn:microsoft.com/office/officeart/2008/layout/LinedList"/>
    <dgm:cxn modelId="{01A33C1C-B810-401C-89C2-A0313F03D32A}" type="presParOf" srcId="{2B8AB690-EFC4-4E80-BB8B-CE5021FDBA8C}" destId="{9ACCA096-203C-4C2A-83F3-8F6D45B09892}" srcOrd="2" destOrd="0" presId="urn:microsoft.com/office/officeart/2008/layout/LinedList"/>
    <dgm:cxn modelId="{79FBA518-B67C-4207-B5EB-66A848D65DF2}" type="presParOf" srcId="{2B8AB690-EFC4-4E80-BB8B-CE5021FDBA8C}" destId="{EBBBB46B-5E35-40F2-A540-8F70AF48B7D5}" srcOrd="3" destOrd="0" presId="urn:microsoft.com/office/officeart/2008/layout/LinedList"/>
    <dgm:cxn modelId="{995C6D22-321F-457E-BC5E-312FC81F42AB}" type="presParOf" srcId="{2B8AB690-EFC4-4E80-BB8B-CE5021FDBA8C}" destId="{4B6C8B51-06C2-468F-B3E2-4324AC01BF5A}" srcOrd="4" destOrd="0" presId="urn:microsoft.com/office/officeart/2008/layout/LinedList"/>
    <dgm:cxn modelId="{4A1F2F10-9746-4850-9F9F-0321CE0DE846}" type="presParOf" srcId="{4B6C8B51-06C2-468F-B3E2-4324AC01BF5A}" destId="{A9C9A397-D6A6-4BE8-AF20-C2A768ACF284}" srcOrd="0" destOrd="0" presId="urn:microsoft.com/office/officeart/2008/layout/LinedList"/>
    <dgm:cxn modelId="{64A32E75-5092-4B96-8F82-45C9BC0B644C}" type="presParOf" srcId="{4B6C8B51-06C2-468F-B3E2-4324AC01BF5A}" destId="{904C1E6A-FD3E-4D53-A94B-193384E14BF1}" srcOrd="1" destOrd="0" presId="urn:microsoft.com/office/officeart/2008/layout/LinedList"/>
    <dgm:cxn modelId="{4E3D59C1-CF46-48E6-8C1A-FC1BF6400CD3}" type="presParOf" srcId="{4B6C8B51-06C2-468F-B3E2-4324AC01BF5A}" destId="{7C9FFAF9-146E-4286-A815-CA2CC1578831}" srcOrd="2" destOrd="0" presId="urn:microsoft.com/office/officeart/2008/layout/LinedList"/>
    <dgm:cxn modelId="{F42EECEA-91B2-4B32-9926-11C2015D64F7}" type="presParOf" srcId="{2B8AB690-EFC4-4E80-BB8B-CE5021FDBA8C}" destId="{AE8724CA-B7B4-4968-BC7C-8036F848EC9B}" srcOrd="5" destOrd="0" presId="urn:microsoft.com/office/officeart/2008/layout/LinedList"/>
    <dgm:cxn modelId="{01184841-DB84-4FFC-B560-8C256D6D3B79}" type="presParOf" srcId="{2B8AB690-EFC4-4E80-BB8B-CE5021FDBA8C}" destId="{F6D77CC7-3E74-4893-8D50-B4DE3752654C}" srcOrd="6" destOrd="0" presId="urn:microsoft.com/office/officeart/2008/layout/LinedList"/>
    <dgm:cxn modelId="{4DDA0789-BACE-459F-8597-D220A64C44B4}" type="presParOf" srcId="{2B8AB690-EFC4-4E80-BB8B-CE5021FDBA8C}" destId="{204421CE-5491-4F92-B7AF-3A26D3349BC9}" srcOrd="7" destOrd="0" presId="urn:microsoft.com/office/officeart/2008/layout/LinedList"/>
    <dgm:cxn modelId="{39490960-1C79-47B6-9B65-5358472E9A2C}" type="presParOf" srcId="{204421CE-5491-4F92-B7AF-3A26D3349BC9}" destId="{1DBF256D-F032-450A-B2F7-1655C84A94F2}" srcOrd="0" destOrd="0" presId="urn:microsoft.com/office/officeart/2008/layout/LinedList"/>
    <dgm:cxn modelId="{51A3A590-B680-4C52-9838-4B78D326CC28}" type="presParOf" srcId="{204421CE-5491-4F92-B7AF-3A26D3349BC9}" destId="{9254DFDC-3874-402B-9D58-F3AEC1B9DDF0}" srcOrd="1" destOrd="0" presId="urn:microsoft.com/office/officeart/2008/layout/LinedList"/>
    <dgm:cxn modelId="{0EF7A48D-2179-41B0-ADA9-5EA4B956F7BA}" type="presParOf" srcId="{204421CE-5491-4F92-B7AF-3A26D3349BC9}" destId="{AAE1208A-4B97-4E19-B9C0-1F0D319BA050}" srcOrd="2" destOrd="0" presId="urn:microsoft.com/office/officeart/2008/layout/LinedList"/>
    <dgm:cxn modelId="{201443FD-BB93-4213-B995-4341CCB9B1B7}" type="presParOf" srcId="{2B8AB690-EFC4-4E80-BB8B-CE5021FDBA8C}" destId="{88F6868A-2250-4248-B72C-A6F949BD0BCE}" srcOrd="8" destOrd="0" presId="urn:microsoft.com/office/officeart/2008/layout/LinedList"/>
    <dgm:cxn modelId="{AF0ABDC9-676E-4E4E-A54B-5A97D8508893}" type="presParOf" srcId="{2B8AB690-EFC4-4E80-BB8B-CE5021FDBA8C}" destId="{108F787E-4626-4F2B-969C-71C130C792D4}" srcOrd="9" destOrd="0" presId="urn:microsoft.com/office/officeart/2008/layout/LinedList"/>
    <dgm:cxn modelId="{914B078D-53F9-47E9-8107-E957B4730325}" type="presParOf" srcId="{2B8AB690-EFC4-4E80-BB8B-CE5021FDBA8C}" destId="{3BF3E666-FAD7-42D6-ABDD-702D10091FA0}" srcOrd="10" destOrd="0" presId="urn:microsoft.com/office/officeart/2008/layout/LinedList"/>
    <dgm:cxn modelId="{E3034E42-4E94-4FC0-ADDF-E5F9F0BDC590}" type="presParOf" srcId="{3BF3E666-FAD7-42D6-ABDD-702D10091FA0}" destId="{5C3CB813-EF68-40AE-A81E-EBF158576533}" srcOrd="0" destOrd="0" presId="urn:microsoft.com/office/officeart/2008/layout/LinedList"/>
    <dgm:cxn modelId="{545FC9AB-1EC6-46DC-BAF1-682AC0D63F88}" type="presParOf" srcId="{3BF3E666-FAD7-42D6-ABDD-702D10091FA0}" destId="{0BE57322-922E-4AFC-AE8D-38710A63D5FA}" srcOrd="1" destOrd="0" presId="urn:microsoft.com/office/officeart/2008/layout/LinedList"/>
    <dgm:cxn modelId="{B5203103-2EB5-4A28-A3B5-928F62E83CFF}" type="presParOf" srcId="{3BF3E666-FAD7-42D6-ABDD-702D10091FA0}" destId="{77411E38-9382-464D-B7C2-8C9CD9DB00A0}" srcOrd="2" destOrd="0" presId="urn:microsoft.com/office/officeart/2008/layout/LinedList"/>
    <dgm:cxn modelId="{E0CF1474-FC27-400B-AD26-EE97E70A084F}" type="presParOf" srcId="{2B8AB690-EFC4-4E80-BB8B-CE5021FDBA8C}" destId="{80A81546-3AC9-459D-95CF-E512DC7369B6}" srcOrd="11" destOrd="0" presId="urn:microsoft.com/office/officeart/2008/layout/LinedList"/>
    <dgm:cxn modelId="{96FC247C-9808-403F-ADEF-CF2C2D0ABFB9}" type="presParOf" srcId="{2B8AB690-EFC4-4E80-BB8B-CE5021FDBA8C}" destId="{92A23AFD-B23E-4E5C-B680-320794E4CC46}"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8E8553-4AD7-4768-A29E-8F38CFAA5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F801157-4F95-45D3-B924-0F71F0286153}">
      <dgm:prSet phldrT="[Text]"/>
      <dgm:spPr/>
      <dgm:t>
        <a:bodyPr/>
        <a:lstStyle/>
        <a:p>
          <a:r>
            <a:rPr lang="en-US" dirty="0" smtClean="0"/>
            <a:t>Addition</a:t>
          </a:r>
          <a:endParaRPr lang="en-US" dirty="0"/>
        </a:p>
      </dgm:t>
    </dgm:pt>
    <dgm:pt modelId="{CD1B6C70-63AF-46FD-B753-D9E23143E68D}" type="parTrans" cxnId="{8EE622CD-D2DC-41A0-84E0-1356D98105DD}">
      <dgm:prSet/>
      <dgm:spPr/>
      <dgm:t>
        <a:bodyPr/>
        <a:lstStyle/>
        <a:p>
          <a:endParaRPr lang="en-US"/>
        </a:p>
      </dgm:t>
    </dgm:pt>
    <dgm:pt modelId="{6BE39F00-2CF9-40F7-B7A1-DDD5BC013902}" type="sibTrans" cxnId="{8EE622CD-D2DC-41A0-84E0-1356D98105DD}">
      <dgm:prSet/>
      <dgm:spPr/>
      <dgm:t>
        <a:bodyPr/>
        <a:lstStyle/>
        <a:p>
          <a:endParaRPr lang="en-US"/>
        </a:p>
      </dgm:t>
    </dgm:pt>
    <dgm:pt modelId="{2AD411A8-59B9-461A-8E9B-C98F8445406C}">
      <dgm:prSet phldrT="[Text]"/>
      <dgm:spPr/>
      <dgm:t>
        <a:bodyPr/>
        <a:lstStyle/>
        <a:p>
          <a:r>
            <a:rPr lang="en-US" dirty="0" smtClean="0"/>
            <a:t>Subtraction</a:t>
          </a:r>
          <a:endParaRPr lang="en-US" dirty="0"/>
        </a:p>
      </dgm:t>
    </dgm:pt>
    <dgm:pt modelId="{F9103EBC-5FDC-4502-ACC3-BBD000D857F7}" type="parTrans" cxnId="{1373DAB3-7A36-4A6F-A6A7-6CDAD0C48E49}">
      <dgm:prSet/>
      <dgm:spPr/>
      <dgm:t>
        <a:bodyPr/>
        <a:lstStyle/>
        <a:p>
          <a:endParaRPr lang="en-US"/>
        </a:p>
      </dgm:t>
    </dgm:pt>
    <dgm:pt modelId="{7D70A3C8-3968-4CFA-9562-F331E98503DF}" type="sibTrans" cxnId="{1373DAB3-7A36-4A6F-A6A7-6CDAD0C48E49}">
      <dgm:prSet/>
      <dgm:spPr/>
      <dgm:t>
        <a:bodyPr/>
        <a:lstStyle/>
        <a:p>
          <a:endParaRPr lang="en-US"/>
        </a:p>
      </dgm:t>
    </dgm:pt>
    <dgm:pt modelId="{97B15645-993C-4A08-A43C-504E6CF568DB}">
      <dgm:prSet phldrT="[Text]"/>
      <dgm:spPr/>
      <dgm:t>
        <a:bodyPr/>
        <a:lstStyle/>
        <a:p>
          <a:r>
            <a:rPr lang="en-US" dirty="0" smtClean="0"/>
            <a:t>Multiplication</a:t>
          </a:r>
          <a:endParaRPr lang="en-US" dirty="0"/>
        </a:p>
      </dgm:t>
    </dgm:pt>
    <dgm:pt modelId="{7EA26649-52F1-4637-BDAC-DC4DCCA08E08}" type="parTrans" cxnId="{6A63B3CF-C581-4F8E-AD8B-7BA6A32D4489}">
      <dgm:prSet/>
      <dgm:spPr/>
      <dgm:t>
        <a:bodyPr/>
        <a:lstStyle/>
        <a:p>
          <a:endParaRPr lang="en-US"/>
        </a:p>
      </dgm:t>
    </dgm:pt>
    <dgm:pt modelId="{0D30D717-09B0-4123-BEE8-00D51C18799D}" type="sibTrans" cxnId="{6A63B3CF-C581-4F8E-AD8B-7BA6A32D4489}">
      <dgm:prSet/>
      <dgm:spPr/>
      <dgm:t>
        <a:bodyPr/>
        <a:lstStyle/>
        <a:p>
          <a:endParaRPr lang="en-US"/>
        </a:p>
      </dgm:t>
    </dgm:pt>
    <dgm:pt modelId="{E54234A1-6068-4582-AB92-EC5EC2994074}">
      <dgm:prSet phldrT="[Text]"/>
      <dgm:spPr/>
      <dgm:t>
        <a:bodyPr/>
        <a:lstStyle/>
        <a:p>
          <a:r>
            <a:rPr lang="en-US" dirty="0" smtClean="0"/>
            <a:t>Division </a:t>
          </a:r>
          <a:endParaRPr lang="en-US" dirty="0"/>
        </a:p>
      </dgm:t>
    </dgm:pt>
    <dgm:pt modelId="{1D1D625A-B902-4B1F-8FDA-B48E6AF570B3}" type="parTrans" cxnId="{DA798061-375B-45CE-8FBB-36922422D4C9}">
      <dgm:prSet/>
      <dgm:spPr/>
      <dgm:t>
        <a:bodyPr/>
        <a:lstStyle/>
        <a:p>
          <a:endParaRPr lang="en-US"/>
        </a:p>
      </dgm:t>
    </dgm:pt>
    <dgm:pt modelId="{B1D21D89-AFF5-4DE9-8BD2-C4C04B6F99B6}" type="sibTrans" cxnId="{DA798061-375B-45CE-8FBB-36922422D4C9}">
      <dgm:prSet/>
      <dgm:spPr/>
      <dgm:t>
        <a:bodyPr/>
        <a:lstStyle/>
        <a:p>
          <a:endParaRPr lang="en-US"/>
        </a:p>
      </dgm:t>
    </dgm:pt>
    <dgm:pt modelId="{7D12DEA5-54E6-4ED1-AF55-ABEAF5EB4CF2}">
      <dgm:prSet phldrT="[Text]"/>
      <dgm:spPr/>
      <dgm:t>
        <a:bodyPr/>
        <a:lstStyle/>
        <a:p>
          <a:r>
            <a:rPr lang="en-US" dirty="0" smtClean="0"/>
            <a:t>1</a:t>
          </a:r>
          <a:r>
            <a:rPr lang="en-US" baseline="30000" dirty="0" smtClean="0"/>
            <a:t>st</a:t>
          </a:r>
          <a:r>
            <a:rPr lang="en-US" dirty="0" smtClean="0"/>
            <a:t> -2</a:t>
          </a:r>
          <a:r>
            <a:rPr lang="en-US" baseline="30000" dirty="0" smtClean="0"/>
            <a:t>nd</a:t>
          </a:r>
          <a:r>
            <a:rPr lang="en-US" dirty="0" smtClean="0"/>
            <a:t> Grade </a:t>
          </a:r>
          <a:endParaRPr lang="en-US" dirty="0"/>
        </a:p>
      </dgm:t>
    </dgm:pt>
    <dgm:pt modelId="{8F5A5E53-73B5-4AFA-8773-731572A920AD}" type="parTrans" cxnId="{C1EE593A-37DF-44C0-A279-E5F95630530B}">
      <dgm:prSet/>
      <dgm:spPr/>
      <dgm:t>
        <a:bodyPr/>
        <a:lstStyle/>
        <a:p>
          <a:endParaRPr lang="en-US"/>
        </a:p>
      </dgm:t>
    </dgm:pt>
    <dgm:pt modelId="{21EC3342-7C08-49A2-9684-58D9F6E80D56}" type="sibTrans" cxnId="{C1EE593A-37DF-44C0-A279-E5F95630530B}">
      <dgm:prSet/>
      <dgm:spPr/>
      <dgm:t>
        <a:bodyPr/>
        <a:lstStyle/>
        <a:p>
          <a:endParaRPr lang="en-US"/>
        </a:p>
      </dgm:t>
    </dgm:pt>
    <dgm:pt modelId="{0EA63FD2-23E0-4CF7-8797-5462ABE329E7}">
      <dgm:prSet phldrT="[Text]"/>
      <dgm:spPr/>
      <dgm:t>
        <a:bodyPr/>
        <a:lstStyle/>
        <a:p>
          <a:r>
            <a:rPr lang="en-US" dirty="0" smtClean="0"/>
            <a:t>2</a:t>
          </a:r>
          <a:r>
            <a:rPr lang="en-US" baseline="30000" dirty="0" smtClean="0"/>
            <a:t>nd</a:t>
          </a:r>
          <a:r>
            <a:rPr lang="en-US" dirty="0" smtClean="0"/>
            <a:t> -3</a:t>
          </a:r>
          <a:r>
            <a:rPr lang="en-US" baseline="30000" dirty="0" smtClean="0"/>
            <a:t>rd</a:t>
          </a:r>
          <a:r>
            <a:rPr lang="en-US" dirty="0" smtClean="0"/>
            <a:t> Grade</a:t>
          </a:r>
          <a:endParaRPr lang="en-US" dirty="0"/>
        </a:p>
      </dgm:t>
    </dgm:pt>
    <dgm:pt modelId="{50C2858C-B232-4C1D-9487-DB5D8E4EA267}" type="parTrans" cxnId="{4F6F2C14-0080-4057-AF17-EB47FD148E5C}">
      <dgm:prSet/>
      <dgm:spPr/>
      <dgm:t>
        <a:bodyPr/>
        <a:lstStyle/>
        <a:p>
          <a:endParaRPr lang="en-US"/>
        </a:p>
      </dgm:t>
    </dgm:pt>
    <dgm:pt modelId="{70927DE0-AFA8-4C68-A880-0BE1A9F38593}" type="sibTrans" cxnId="{4F6F2C14-0080-4057-AF17-EB47FD148E5C}">
      <dgm:prSet/>
      <dgm:spPr/>
      <dgm:t>
        <a:bodyPr/>
        <a:lstStyle/>
        <a:p>
          <a:endParaRPr lang="en-US"/>
        </a:p>
      </dgm:t>
    </dgm:pt>
    <dgm:pt modelId="{A974A7E6-7614-40EC-9355-C0ECA2956FBD}">
      <dgm:prSet phldrT="[Text]"/>
      <dgm:spPr/>
      <dgm:t>
        <a:bodyPr/>
        <a:lstStyle/>
        <a:p>
          <a:r>
            <a:rPr lang="en-US" dirty="0" smtClean="0"/>
            <a:t>2</a:t>
          </a:r>
          <a:r>
            <a:rPr lang="en-US" baseline="30000" dirty="0" smtClean="0"/>
            <a:t>nd</a:t>
          </a:r>
          <a:r>
            <a:rPr lang="en-US" dirty="0" smtClean="0"/>
            <a:t>-4</a:t>
          </a:r>
          <a:r>
            <a:rPr lang="en-US" baseline="30000" dirty="0" smtClean="0"/>
            <a:t>th</a:t>
          </a:r>
          <a:r>
            <a:rPr lang="en-US" dirty="0" smtClean="0"/>
            <a:t> Grade  </a:t>
          </a:r>
          <a:endParaRPr lang="en-US" dirty="0"/>
        </a:p>
      </dgm:t>
    </dgm:pt>
    <dgm:pt modelId="{F144D0A1-7B96-4954-A931-E78CCE7AF184}" type="parTrans" cxnId="{BFF0074D-6C8B-43DC-893D-3A46FF81FDCD}">
      <dgm:prSet/>
      <dgm:spPr/>
      <dgm:t>
        <a:bodyPr/>
        <a:lstStyle/>
        <a:p>
          <a:endParaRPr lang="en-US"/>
        </a:p>
      </dgm:t>
    </dgm:pt>
    <dgm:pt modelId="{0AF6E31F-E3AB-495E-AB4C-7B09048FC96A}" type="sibTrans" cxnId="{BFF0074D-6C8B-43DC-893D-3A46FF81FDCD}">
      <dgm:prSet/>
      <dgm:spPr/>
      <dgm:t>
        <a:bodyPr/>
        <a:lstStyle/>
        <a:p>
          <a:endParaRPr lang="en-US"/>
        </a:p>
      </dgm:t>
    </dgm:pt>
    <dgm:pt modelId="{0BC5723C-7A88-436B-8AF4-520654F97846}">
      <dgm:prSet phldrT="[Text]"/>
      <dgm:spPr/>
      <dgm:t>
        <a:bodyPr/>
        <a:lstStyle/>
        <a:p>
          <a:r>
            <a:rPr lang="en-US" dirty="0" smtClean="0"/>
            <a:t>4</a:t>
          </a:r>
          <a:r>
            <a:rPr lang="en-US" baseline="30000" dirty="0" smtClean="0"/>
            <a:t>th</a:t>
          </a:r>
          <a:r>
            <a:rPr lang="en-US" dirty="0" smtClean="0"/>
            <a:t>-5</a:t>
          </a:r>
          <a:r>
            <a:rPr lang="en-US" baseline="30000" dirty="0" smtClean="0"/>
            <a:t>th</a:t>
          </a:r>
          <a:r>
            <a:rPr lang="en-US" dirty="0" smtClean="0"/>
            <a:t> Grade </a:t>
          </a:r>
          <a:endParaRPr lang="en-US" dirty="0"/>
        </a:p>
      </dgm:t>
    </dgm:pt>
    <dgm:pt modelId="{B8DC1714-9CE8-4BF2-9C34-D1FC2FFEBE7C}" type="parTrans" cxnId="{CB172A13-85BE-4971-9352-E08CF3DA876B}">
      <dgm:prSet/>
      <dgm:spPr/>
      <dgm:t>
        <a:bodyPr/>
        <a:lstStyle/>
        <a:p>
          <a:endParaRPr lang="en-US"/>
        </a:p>
      </dgm:t>
    </dgm:pt>
    <dgm:pt modelId="{2B23C41A-748A-43BF-A9FC-B076167FCFF9}" type="sibTrans" cxnId="{CB172A13-85BE-4971-9352-E08CF3DA876B}">
      <dgm:prSet/>
      <dgm:spPr/>
      <dgm:t>
        <a:bodyPr/>
        <a:lstStyle/>
        <a:p>
          <a:endParaRPr lang="en-US"/>
        </a:p>
      </dgm:t>
    </dgm:pt>
    <dgm:pt modelId="{D5E41DCE-DBB1-44BA-8349-AABA131605FA}" type="pres">
      <dgm:prSet presAssocID="{128E8553-4AD7-4768-A29E-8F38CFAA5D44}" presName="linear" presStyleCnt="0">
        <dgm:presLayoutVars>
          <dgm:dir/>
          <dgm:animLvl val="lvl"/>
          <dgm:resizeHandles val="exact"/>
        </dgm:presLayoutVars>
      </dgm:prSet>
      <dgm:spPr/>
    </dgm:pt>
    <dgm:pt modelId="{F0BC1C32-2DFC-4FD7-9068-BDF447C13AE5}" type="pres">
      <dgm:prSet presAssocID="{9F801157-4F95-45D3-B924-0F71F0286153}" presName="parentLin" presStyleCnt="0"/>
      <dgm:spPr/>
    </dgm:pt>
    <dgm:pt modelId="{EBFDE958-DF10-4FDE-A6FD-1F3547B9330D}" type="pres">
      <dgm:prSet presAssocID="{9F801157-4F95-45D3-B924-0F71F0286153}" presName="parentLeftMargin" presStyleLbl="node1" presStyleIdx="0" presStyleCnt="4"/>
      <dgm:spPr/>
    </dgm:pt>
    <dgm:pt modelId="{78846F77-6183-4C75-9167-0788D82B23E0}" type="pres">
      <dgm:prSet presAssocID="{9F801157-4F95-45D3-B924-0F71F0286153}" presName="parentText" presStyleLbl="node1" presStyleIdx="0" presStyleCnt="4">
        <dgm:presLayoutVars>
          <dgm:chMax val="0"/>
          <dgm:bulletEnabled val="1"/>
        </dgm:presLayoutVars>
      </dgm:prSet>
      <dgm:spPr/>
    </dgm:pt>
    <dgm:pt modelId="{EBAA1EC4-8C26-466B-BCAF-B6B26D0D2E90}" type="pres">
      <dgm:prSet presAssocID="{9F801157-4F95-45D3-B924-0F71F0286153}" presName="negativeSpace" presStyleCnt="0"/>
      <dgm:spPr/>
    </dgm:pt>
    <dgm:pt modelId="{6345B85D-FA92-4D16-83A2-E78EF6E582EB}" type="pres">
      <dgm:prSet presAssocID="{9F801157-4F95-45D3-B924-0F71F0286153}" presName="childText" presStyleLbl="conFgAcc1" presStyleIdx="0" presStyleCnt="4">
        <dgm:presLayoutVars>
          <dgm:bulletEnabled val="1"/>
        </dgm:presLayoutVars>
      </dgm:prSet>
      <dgm:spPr/>
    </dgm:pt>
    <dgm:pt modelId="{3D58846F-87C6-442E-9054-A5C3BD5389AE}" type="pres">
      <dgm:prSet presAssocID="{6BE39F00-2CF9-40F7-B7A1-DDD5BC013902}" presName="spaceBetweenRectangles" presStyleCnt="0"/>
      <dgm:spPr/>
    </dgm:pt>
    <dgm:pt modelId="{FBA6E343-2EF0-46CF-B1DF-884D90AF672D}" type="pres">
      <dgm:prSet presAssocID="{2AD411A8-59B9-461A-8E9B-C98F8445406C}" presName="parentLin" presStyleCnt="0"/>
      <dgm:spPr/>
    </dgm:pt>
    <dgm:pt modelId="{6F8DEC99-FE0F-473C-B6A6-65EA03CE0B72}" type="pres">
      <dgm:prSet presAssocID="{2AD411A8-59B9-461A-8E9B-C98F8445406C}" presName="parentLeftMargin" presStyleLbl="node1" presStyleIdx="0" presStyleCnt="4"/>
      <dgm:spPr/>
    </dgm:pt>
    <dgm:pt modelId="{28A0AD80-63A3-4885-846D-2005F555CF46}" type="pres">
      <dgm:prSet presAssocID="{2AD411A8-59B9-461A-8E9B-C98F8445406C}" presName="parentText" presStyleLbl="node1" presStyleIdx="1" presStyleCnt="4">
        <dgm:presLayoutVars>
          <dgm:chMax val="0"/>
          <dgm:bulletEnabled val="1"/>
        </dgm:presLayoutVars>
      </dgm:prSet>
      <dgm:spPr/>
    </dgm:pt>
    <dgm:pt modelId="{53831ADA-240E-4A98-BD9A-555F8F2C305A}" type="pres">
      <dgm:prSet presAssocID="{2AD411A8-59B9-461A-8E9B-C98F8445406C}" presName="negativeSpace" presStyleCnt="0"/>
      <dgm:spPr/>
    </dgm:pt>
    <dgm:pt modelId="{953AB037-A22A-45A9-AC85-05CEEF88CCF1}" type="pres">
      <dgm:prSet presAssocID="{2AD411A8-59B9-461A-8E9B-C98F8445406C}" presName="childText" presStyleLbl="conFgAcc1" presStyleIdx="1" presStyleCnt="4">
        <dgm:presLayoutVars>
          <dgm:bulletEnabled val="1"/>
        </dgm:presLayoutVars>
      </dgm:prSet>
      <dgm:spPr/>
      <dgm:t>
        <a:bodyPr/>
        <a:lstStyle/>
        <a:p>
          <a:endParaRPr lang="en-US"/>
        </a:p>
      </dgm:t>
    </dgm:pt>
    <dgm:pt modelId="{1A23ED70-EE6A-43F3-B602-3CB6C910D5AE}" type="pres">
      <dgm:prSet presAssocID="{7D70A3C8-3968-4CFA-9562-F331E98503DF}" presName="spaceBetweenRectangles" presStyleCnt="0"/>
      <dgm:spPr/>
    </dgm:pt>
    <dgm:pt modelId="{0B89F116-8684-48F9-944F-E6FC63DEDE74}" type="pres">
      <dgm:prSet presAssocID="{97B15645-993C-4A08-A43C-504E6CF568DB}" presName="parentLin" presStyleCnt="0"/>
      <dgm:spPr/>
    </dgm:pt>
    <dgm:pt modelId="{D9297A8F-C958-4A0B-B708-7A7272D64C04}" type="pres">
      <dgm:prSet presAssocID="{97B15645-993C-4A08-A43C-504E6CF568DB}" presName="parentLeftMargin" presStyleLbl="node1" presStyleIdx="1" presStyleCnt="4"/>
      <dgm:spPr/>
    </dgm:pt>
    <dgm:pt modelId="{9CBF0044-73D2-4758-BBE1-7566E6FAC6B1}" type="pres">
      <dgm:prSet presAssocID="{97B15645-993C-4A08-A43C-504E6CF568DB}" presName="parentText" presStyleLbl="node1" presStyleIdx="2" presStyleCnt="4">
        <dgm:presLayoutVars>
          <dgm:chMax val="0"/>
          <dgm:bulletEnabled val="1"/>
        </dgm:presLayoutVars>
      </dgm:prSet>
      <dgm:spPr/>
    </dgm:pt>
    <dgm:pt modelId="{795A7EEB-95BF-4FEC-AF1A-9E55FB3D7C4B}" type="pres">
      <dgm:prSet presAssocID="{97B15645-993C-4A08-A43C-504E6CF568DB}" presName="negativeSpace" presStyleCnt="0"/>
      <dgm:spPr/>
    </dgm:pt>
    <dgm:pt modelId="{8B33A672-7934-4A97-8419-C7C86BCFEB30}" type="pres">
      <dgm:prSet presAssocID="{97B15645-993C-4A08-A43C-504E6CF568DB}" presName="childText" presStyleLbl="conFgAcc1" presStyleIdx="2" presStyleCnt="4">
        <dgm:presLayoutVars>
          <dgm:bulletEnabled val="1"/>
        </dgm:presLayoutVars>
      </dgm:prSet>
      <dgm:spPr/>
    </dgm:pt>
    <dgm:pt modelId="{04C55A26-2C58-4F05-9E0E-C59811B135FF}" type="pres">
      <dgm:prSet presAssocID="{0D30D717-09B0-4123-BEE8-00D51C18799D}" presName="spaceBetweenRectangles" presStyleCnt="0"/>
      <dgm:spPr/>
    </dgm:pt>
    <dgm:pt modelId="{8F0A236E-7411-4D71-A97F-EDBB55AB07BE}" type="pres">
      <dgm:prSet presAssocID="{E54234A1-6068-4582-AB92-EC5EC2994074}" presName="parentLin" presStyleCnt="0"/>
      <dgm:spPr/>
    </dgm:pt>
    <dgm:pt modelId="{765B66B3-4926-450B-9EBD-73DC6489D20C}" type="pres">
      <dgm:prSet presAssocID="{E54234A1-6068-4582-AB92-EC5EC2994074}" presName="parentLeftMargin" presStyleLbl="node1" presStyleIdx="2" presStyleCnt="4"/>
      <dgm:spPr/>
    </dgm:pt>
    <dgm:pt modelId="{192FB077-8B42-4D9F-AB42-F76C8E8317C0}" type="pres">
      <dgm:prSet presAssocID="{E54234A1-6068-4582-AB92-EC5EC2994074}" presName="parentText" presStyleLbl="node1" presStyleIdx="3" presStyleCnt="4">
        <dgm:presLayoutVars>
          <dgm:chMax val="0"/>
          <dgm:bulletEnabled val="1"/>
        </dgm:presLayoutVars>
      </dgm:prSet>
      <dgm:spPr/>
    </dgm:pt>
    <dgm:pt modelId="{B2220616-E0FA-46EF-BABE-44F0E3304A6E}" type="pres">
      <dgm:prSet presAssocID="{E54234A1-6068-4582-AB92-EC5EC2994074}" presName="negativeSpace" presStyleCnt="0"/>
      <dgm:spPr/>
    </dgm:pt>
    <dgm:pt modelId="{74BDB567-CE4F-400A-B96F-A238787D64EB}" type="pres">
      <dgm:prSet presAssocID="{E54234A1-6068-4582-AB92-EC5EC2994074}" presName="childText" presStyleLbl="conFgAcc1" presStyleIdx="3" presStyleCnt="4">
        <dgm:presLayoutVars>
          <dgm:bulletEnabled val="1"/>
        </dgm:presLayoutVars>
      </dgm:prSet>
      <dgm:spPr/>
    </dgm:pt>
  </dgm:ptLst>
  <dgm:cxnLst>
    <dgm:cxn modelId="{4F6F2C14-0080-4057-AF17-EB47FD148E5C}" srcId="{2AD411A8-59B9-461A-8E9B-C98F8445406C}" destId="{0EA63FD2-23E0-4CF7-8797-5462ABE329E7}" srcOrd="0" destOrd="0" parTransId="{50C2858C-B232-4C1D-9487-DB5D8E4EA267}" sibTransId="{70927DE0-AFA8-4C68-A880-0BE1A9F38593}"/>
    <dgm:cxn modelId="{DBA174B5-A009-4C0F-A702-F87D9DA68546}" type="presOf" srcId="{9F801157-4F95-45D3-B924-0F71F0286153}" destId="{78846F77-6183-4C75-9167-0788D82B23E0}" srcOrd="1" destOrd="0" presId="urn:microsoft.com/office/officeart/2005/8/layout/list1"/>
    <dgm:cxn modelId="{68B553CF-2EFD-4E58-8778-3DCA8519DEF0}" type="presOf" srcId="{E54234A1-6068-4582-AB92-EC5EC2994074}" destId="{192FB077-8B42-4D9F-AB42-F76C8E8317C0}" srcOrd="1" destOrd="0" presId="urn:microsoft.com/office/officeart/2005/8/layout/list1"/>
    <dgm:cxn modelId="{15A793C7-AC31-4CBC-9443-FD94F4517423}" type="presOf" srcId="{E54234A1-6068-4582-AB92-EC5EC2994074}" destId="{765B66B3-4926-450B-9EBD-73DC6489D20C}" srcOrd="0" destOrd="0" presId="urn:microsoft.com/office/officeart/2005/8/layout/list1"/>
    <dgm:cxn modelId="{6A63B3CF-C581-4F8E-AD8B-7BA6A32D4489}" srcId="{128E8553-4AD7-4768-A29E-8F38CFAA5D44}" destId="{97B15645-993C-4A08-A43C-504E6CF568DB}" srcOrd="2" destOrd="0" parTransId="{7EA26649-52F1-4637-BDAC-DC4DCCA08E08}" sibTransId="{0D30D717-09B0-4123-BEE8-00D51C18799D}"/>
    <dgm:cxn modelId="{DA798061-375B-45CE-8FBB-36922422D4C9}" srcId="{128E8553-4AD7-4768-A29E-8F38CFAA5D44}" destId="{E54234A1-6068-4582-AB92-EC5EC2994074}" srcOrd="3" destOrd="0" parTransId="{1D1D625A-B902-4B1F-8FDA-B48E6AF570B3}" sibTransId="{B1D21D89-AFF5-4DE9-8BD2-C4C04B6F99B6}"/>
    <dgm:cxn modelId="{F2ACA093-E8F2-44BA-8391-572D09020A60}" type="presOf" srcId="{0EA63FD2-23E0-4CF7-8797-5462ABE329E7}" destId="{953AB037-A22A-45A9-AC85-05CEEF88CCF1}" srcOrd="0" destOrd="0" presId="urn:microsoft.com/office/officeart/2005/8/layout/list1"/>
    <dgm:cxn modelId="{CDBE26BF-EF88-4C3C-B6B7-43F1934ADB4E}" type="presOf" srcId="{97B15645-993C-4A08-A43C-504E6CF568DB}" destId="{D9297A8F-C958-4A0B-B708-7A7272D64C04}" srcOrd="0" destOrd="0" presId="urn:microsoft.com/office/officeart/2005/8/layout/list1"/>
    <dgm:cxn modelId="{CB172A13-85BE-4971-9352-E08CF3DA876B}" srcId="{E54234A1-6068-4582-AB92-EC5EC2994074}" destId="{0BC5723C-7A88-436B-8AF4-520654F97846}" srcOrd="0" destOrd="0" parTransId="{B8DC1714-9CE8-4BF2-9C34-D1FC2FFEBE7C}" sibTransId="{2B23C41A-748A-43BF-A9FC-B076167FCFF9}"/>
    <dgm:cxn modelId="{C1EE593A-37DF-44C0-A279-E5F95630530B}" srcId="{9F801157-4F95-45D3-B924-0F71F0286153}" destId="{7D12DEA5-54E6-4ED1-AF55-ABEAF5EB4CF2}" srcOrd="0" destOrd="0" parTransId="{8F5A5E53-73B5-4AFA-8773-731572A920AD}" sibTransId="{21EC3342-7C08-49A2-9684-58D9F6E80D56}"/>
    <dgm:cxn modelId="{BFF0074D-6C8B-43DC-893D-3A46FF81FDCD}" srcId="{97B15645-993C-4A08-A43C-504E6CF568DB}" destId="{A974A7E6-7614-40EC-9355-C0ECA2956FBD}" srcOrd="0" destOrd="0" parTransId="{F144D0A1-7B96-4954-A931-E78CCE7AF184}" sibTransId="{0AF6E31F-E3AB-495E-AB4C-7B09048FC96A}"/>
    <dgm:cxn modelId="{53D4B726-E0AF-48B3-8A79-5B4FBFD63917}" type="presOf" srcId="{7D12DEA5-54E6-4ED1-AF55-ABEAF5EB4CF2}" destId="{6345B85D-FA92-4D16-83A2-E78EF6E582EB}" srcOrd="0" destOrd="0" presId="urn:microsoft.com/office/officeart/2005/8/layout/list1"/>
    <dgm:cxn modelId="{11F9BEF0-2FAE-4A85-BA07-D74B29CB19C9}" type="presOf" srcId="{9F801157-4F95-45D3-B924-0F71F0286153}" destId="{EBFDE958-DF10-4FDE-A6FD-1F3547B9330D}" srcOrd="0" destOrd="0" presId="urn:microsoft.com/office/officeart/2005/8/layout/list1"/>
    <dgm:cxn modelId="{8EE622CD-D2DC-41A0-84E0-1356D98105DD}" srcId="{128E8553-4AD7-4768-A29E-8F38CFAA5D44}" destId="{9F801157-4F95-45D3-B924-0F71F0286153}" srcOrd="0" destOrd="0" parTransId="{CD1B6C70-63AF-46FD-B753-D9E23143E68D}" sibTransId="{6BE39F00-2CF9-40F7-B7A1-DDD5BC013902}"/>
    <dgm:cxn modelId="{152C1E0A-3E20-455E-9486-B694B2B426B4}" type="presOf" srcId="{0BC5723C-7A88-436B-8AF4-520654F97846}" destId="{74BDB567-CE4F-400A-B96F-A238787D64EB}" srcOrd="0" destOrd="0" presId="urn:microsoft.com/office/officeart/2005/8/layout/list1"/>
    <dgm:cxn modelId="{539A936D-A988-46DA-8294-CFD0AEB18DCD}" type="presOf" srcId="{2AD411A8-59B9-461A-8E9B-C98F8445406C}" destId="{6F8DEC99-FE0F-473C-B6A6-65EA03CE0B72}" srcOrd="0" destOrd="0" presId="urn:microsoft.com/office/officeart/2005/8/layout/list1"/>
    <dgm:cxn modelId="{A9710D65-91B9-4480-91D6-EF82FBD55037}" type="presOf" srcId="{128E8553-4AD7-4768-A29E-8F38CFAA5D44}" destId="{D5E41DCE-DBB1-44BA-8349-AABA131605FA}" srcOrd="0" destOrd="0" presId="urn:microsoft.com/office/officeart/2005/8/layout/list1"/>
    <dgm:cxn modelId="{1373DAB3-7A36-4A6F-A6A7-6CDAD0C48E49}" srcId="{128E8553-4AD7-4768-A29E-8F38CFAA5D44}" destId="{2AD411A8-59B9-461A-8E9B-C98F8445406C}" srcOrd="1" destOrd="0" parTransId="{F9103EBC-5FDC-4502-ACC3-BBD000D857F7}" sibTransId="{7D70A3C8-3968-4CFA-9562-F331E98503DF}"/>
    <dgm:cxn modelId="{E97E1256-5B14-48F2-A7E0-1836B2BD6C27}" type="presOf" srcId="{A974A7E6-7614-40EC-9355-C0ECA2956FBD}" destId="{8B33A672-7934-4A97-8419-C7C86BCFEB30}" srcOrd="0" destOrd="0" presId="urn:microsoft.com/office/officeart/2005/8/layout/list1"/>
    <dgm:cxn modelId="{905CE237-E1FC-4AB5-9F19-718357F520AD}" type="presOf" srcId="{97B15645-993C-4A08-A43C-504E6CF568DB}" destId="{9CBF0044-73D2-4758-BBE1-7566E6FAC6B1}" srcOrd="1" destOrd="0" presId="urn:microsoft.com/office/officeart/2005/8/layout/list1"/>
    <dgm:cxn modelId="{B2ECC2C1-A5AA-439A-BF8A-2A8819C12FB6}" type="presOf" srcId="{2AD411A8-59B9-461A-8E9B-C98F8445406C}" destId="{28A0AD80-63A3-4885-846D-2005F555CF46}" srcOrd="1" destOrd="0" presId="urn:microsoft.com/office/officeart/2005/8/layout/list1"/>
    <dgm:cxn modelId="{3DBCD7F2-CC01-49FF-93A9-B7623A863CE8}" type="presParOf" srcId="{D5E41DCE-DBB1-44BA-8349-AABA131605FA}" destId="{F0BC1C32-2DFC-4FD7-9068-BDF447C13AE5}" srcOrd="0" destOrd="0" presId="urn:microsoft.com/office/officeart/2005/8/layout/list1"/>
    <dgm:cxn modelId="{DB4EBAFD-3FB8-422B-9FA9-02286A8EE8F2}" type="presParOf" srcId="{F0BC1C32-2DFC-4FD7-9068-BDF447C13AE5}" destId="{EBFDE958-DF10-4FDE-A6FD-1F3547B9330D}" srcOrd="0" destOrd="0" presId="urn:microsoft.com/office/officeart/2005/8/layout/list1"/>
    <dgm:cxn modelId="{D134868F-0107-420E-ADD9-947A4F736523}" type="presParOf" srcId="{F0BC1C32-2DFC-4FD7-9068-BDF447C13AE5}" destId="{78846F77-6183-4C75-9167-0788D82B23E0}" srcOrd="1" destOrd="0" presId="urn:microsoft.com/office/officeart/2005/8/layout/list1"/>
    <dgm:cxn modelId="{87A38C64-29D0-4842-A0FC-EBA20847A8F8}" type="presParOf" srcId="{D5E41DCE-DBB1-44BA-8349-AABA131605FA}" destId="{EBAA1EC4-8C26-466B-BCAF-B6B26D0D2E90}" srcOrd="1" destOrd="0" presId="urn:microsoft.com/office/officeart/2005/8/layout/list1"/>
    <dgm:cxn modelId="{7C833E3F-BD80-4741-A20E-A5576A7EE158}" type="presParOf" srcId="{D5E41DCE-DBB1-44BA-8349-AABA131605FA}" destId="{6345B85D-FA92-4D16-83A2-E78EF6E582EB}" srcOrd="2" destOrd="0" presId="urn:microsoft.com/office/officeart/2005/8/layout/list1"/>
    <dgm:cxn modelId="{C5524849-6427-4D6E-8B5D-5F1C0C3FA159}" type="presParOf" srcId="{D5E41DCE-DBB1-44BA-8349-AABA131605FA}" destId="{3D58846F-87C6-442E-9054-A5C3BD5389AE}" srcOrd="3" destOrd="0" presId="urn:microsoft.com/office/officeart/2005/8/layout/list1"/>
    <dgm:cxn modelId="{85256B32-D4EC-47DD-9753-7F61968AAD9E}" type="presParOf" srcId="{D5E41DCE-DBB1-44BA-8349-AABA131605FA}" destId="{FBA6E343-2EF0-46CF-B1DF-884D90AF672D}" srcOrd="4" destOrd="0" presId="urn:microsoft.com/office/officeart/2005/8/layout/list1"/>
    <dgm:cxn modelId="{620A2B16-3372-426E-A674-BCA2E4B09E7A}" type="presParOf" srcId="{FBA6E343-2EF0-46CF-B1DF-884D90AF672D}" destId="{6F8DEC99-FE0F-473C-B6A6-65EA03CE0B72}" srcOrd="0" destOrd="0" presId="urn:microsoft.com/office/officeart/2005/8/layout/list1"/>
    <dgm:cxn modelId="{350B878E-1A4E-4F5E-8A47-718EED9DFFAA}" type="presParOf" srcId="{FBA6E343-2EF0-46CF-B1DF-884D90AF672D}" destId="{28A0AD80-63A3-4885-846D-2005F555CF46}" srcOrd="1" destOrd="0" presId="urn:microsoft.com/office/officeart/2005/8/layout/list1"/>
    <dgm:cxn modelId="{FDCA4EB7-6C7C-498E-851C-A84EA7E9115E}" type="presParOf" srcId="{D5E41DCE-DBB1-44BA-8349-AABA131605FA}" destId="{53831ADA-240E-4A98-BD9A-555F8F2C305A}" srcOrd="5" destOrd="0" presId="urn:microsoft.com/office/officeart/2005/8/layout/list1"/>
    <dgm:cxn modelId="{F1DA8120-BDC2-4308-86CD-6E50F35B95A5}" type="presParOf" srcId="{D5E41DCE-DBB1-44BA-8349-AABA131605FA}" destId="{953AB037-A22A-45A9-AC85-05CEEF88CCF1}" srcOrd="6" destOrd="0" presId="urn:microsoft.com/office/officeart/2005/8/layout/list1"/>
    <dgm:cxn modelId="{791E6BDF-4F08-450D-9815-68AFF8CFC438}" type="presParOf" srcId="{D5E41DCE-DBB1-44BA-8349-AABA131605FA}" destId="{1A23ED70-EE6A-43F3-B602-3CB6C910D5AE}" srcOrd="7" destOrd="0" presId="urn:microsoft.com/office/officeart/2005/8/layout/list1"/>
    <dgm:cxn modelId="{6F34C0A3-490E-4866-9B2F-F2008325F269}" type="presParOf" srcId="{D5E41DCE-DBB1-44BA-8349-AABA131605FA}" destId="{0B89F116-8684-48F9-944F-E6FC63DEDE74}" srcOrd="8" destOrd="0" presId="urn:microsoft.com/office/officeart/2005/8/layout/list1"/>
    <dgm:cxn modelId="{8C8DD5DA-846F-4A0D-B1E3-C78866F5F488}" type="presParOf" srcId="{0B89F116-8684-48F9-944F-E6FC63DEDE74}" destId="{D9297A8F-C958-4A0B-B708-7A7272D64C04}" srcOrd="0" destOrd="0" presId="urn:microsoft.com/office/officeart/2005/8/layout/list1"/>
    <dgm:cxn modelId="{4DA68FA0-0ACE-4000-9A12-D2B5ED6166AF}" type="presParOf" srcId="{0B89F116-8684-48F9-944F-E6FC63DEDE74}" destId="{9CBF0044-73D2-4758-BBE1-7566E6FAC6B1}" srcOrd="1" destOrd="0" presId="urn:microsoft.com/office/officeart/2005/8/layout/list1"/>
    <dgm:cxn modelId="{60E31577-BB04-44DF-89D4-1A7A3010C3F8}" type="presParOf" srcId="{D5E41DCE-DBB1-44BA-8349-AABA131605FA}" destId="{795A7EEB-95BF-4FEC-AF1A-9E55FB3D7C4B}" srcOrd="9" destOrd="0" presId="urn:microsoft.com/office/officeart/2005/8/layout/list1"/>
    <dgm:cxn modelId="{E37BE0B1-E45B-4A5F-9B83-392A1A73D30F}" type="presParOf" srcId="{D5E41DCE-DBB1-44BA-8349-AABA131605FA}" destId="{8B33A672-7934-4A97-8419-C7C86BCFEB30}" srcOrd="10" destOrd="0" presId="urn:microsoft.com/office/officeart/2005/8/layout/list1"/>
    <dgm:cxn modelId="{D0D5ECB8-0337-4E9F-B1F4-38106096FF30}" type="presParOf" srcId="{D5E41DCE-DBB1-44BA-8349-AABA131605FA}" destId="{04C55A26-2C58-4F05-9E0E-C59811B135FF}" srcOrd="11" destOrd="0" presId="urn:microsoft.com/office/officeart/2005/8/layout/list1"/>
    <dgm:cxn modelId="{A8E71733-0D5E-498A-8D68-2CDF9DA48FB8}" type="presParOf" srcId="{D5E41DCE-DBB1-44BA-8349-AABA131605FA}" destId="{8F0A236E-7411-4D71-A97F-EDBB55AB07BE}" srcOrd="12" destOrd="0" presId="urn:microsoft.com/office/officeart/2005/8/layout/list1"/>
    <dgm:cxn modelId="{6B90A39F-8273-4572-AF59-B8CC0D8EDA39}" type="presParOf" srcId="{8F0A236E-7411-4D71-A97F-EDBB55AB07BE}" destId="{765B66B3-4926-450B-9EBD-73DC6489D20C}" srcOrd="0" destOrd="0" presId="urn:microsoft.com/office/officeart/2005/8/layout/list1"/>
    <dgm:cxn modelId="{A1BFF38E-7D16-4824-99D7-8583C1D5D9AD}" type="presParOf" srcId="{8F0A236E-7411-4D71-A97F-EDBB55AB07BE}" destId="{192FB077-8B42-4D9F-AB42-F76C8E8317C0}" srcOrd="1" destOrd="0" presId="urn:microsoft.com/office/officeart/2005/8/layout/list1"/>
    <dgm:cxn modelId="{0562EF04-983B-4725-A181-8AE57AA56109}" type="presParOf" srcId="{D5E41DCE-DBB1-44BA-8349-AABA131605FA}" destId="{B2220616-E0FA-46EF-BABE-44F0E3304A6E}" srcOrd="13" destOrd="0" presId="urn:microsoft.com/office/officeart/2005/8/layout/list1"/>
    <dgm:cxn modelId="{5719CF73-58BC-43B6-9287-7FF5A150DBE4}" type="presParOf" srcId="{D5E41DCE-DBB1-44BA-8349-AABA131605FA}" destId="{74BDB567-CE4F-400A-B96F-A238787D64EB}"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DDC67D-9B83-47CF-89C8-9E20A84913B9}">
      <dsp:nvSpPr>
        <dsp:cNvPr id="0" name=""/>
        <dsp:cNvSpPr/>
      </dsp:nvSpPr>
      <dsp:spPr>
        <a:xfrm>
          <a:off x="744" y="145603"/>
          <a:ext cx="2902148" cy="174128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Number Sense </a:t>
          </a:r>
          <a:endParaRPr lang="en-US" sz="3200" kern="1200" dirty="0"/>
        </a:p>
      </dsp:txBody>
      <dsp:txXfrm>
        <a:off x="744" y="145603"/>
        <a:ext cx="2902148" cy="1741289"/>
      </dsp:txXfrm>
    </dsp:sp>
    <dsp:sp modelId="{858BAA22-95ED-481E-B138-91153794A915}">
      <dsp:nvSpPr>
        <dsp:cNvPr id="0" name=""/>
        <dsp:cNvSpPr/>
      </dsp:nvSpPr>
      <dsp:spPr>
        <a:xfrm>
          <a:off x="3193107" y="145603"/>
          <a:ext cx="2902148" cy="174128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Addition and Subtraction</a:t>
          </a:r>
          <a:endParaRPr lang="en-US" sz="3200" kern="1200" dirty="0"/>
        </a:p>
      </dsp:txBody>
      <dsp:txXfrm>
        <a:off x="3193107" y="145603"/>
        <a:ext cx="2902148" cy="1741289"/>
      </dsp:txXfrm>
    </dsp:sp>
    <dsp:sp modelId="{5E790C90-E64F-4555-826E-52DC41EF13C1}">
      <dsp:nvSpPr>
        <dsp:cNvPr id="0" name=""/>
        <dsp:cNvSpPr/>
      </dsp:nvSpPr>
      <dsp:spPr>
        <a:xfrm>
          <a:off x="744" y="2177107"/>
          <a:ext cx="2902148" cy="174128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Multiplication and Division</a:t>
          </a:r>
          <a:endParaRPr lang="en-US" sz="3200" kern="1200" dirty="0"/>
        </a:p>
      </dsp:txBody>
      <dsp:txXfrm>
        <a:off x="744" y="2177107"/>
        <a:ext cx="2902148" cy="1741289"/>
      </dsp:txXfrm>
    </dsp:sp>
    <dsp:sp modelId="{BA05B679-25F9-496A-AD85-A2D06E81307A}">
      <dsp:nvSpPr>
        <dsp:cNvPr id="0" name=""/>
        <dsp:cNvSpPr/>
      </dsp:nvSpPr>
      <dsp:spPr>
        <a:xfrm>
          <a:off x="3193107" y="2177107"/>
          <a:ext cx="2902148" cy="174128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Algebra</a:t>
          </a:r>
          <a:endParaRPr lang="en-US" sz="3200" kern="1200" dirty="0"/>
        </a:p>
      </dsp:txBody>
      <dsp:txXfrm>
        <a:off x="3193107" y="2177107"/>
        <a:ext cx="2902148" cy="17412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6DE4A-FB00-4D48-B6F9-0C4B037E3709}">
      <dsp:nvSpPr>
        <dsp:cNvPr id="0" name=""/>
        <dsp:cNvSpPr/>
      </dsp:nvSpPr>
      <dsp:spPr>
        <a:xfrm>
          <a:off x="0" y="0"/>
          <a:ext cx="7391400"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87DDFE-F458-4AC4-B0B9-E5AB9D57A02C}">
      <dsp:nvSpPr>
        <dsp:cNvPr id="0" name=""/>
        <dsp:cNvSpPr/>
      </dsp:nvSpPr>
      <dsp:spPr>
        <a:xfrm>
          <a:off x="0" y="0"/>
          <a:ext cx="1478280" cy="4267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dirty="0" err="1" smtClean="0"/>
            <a:t>Origo’s</a:t>
          </a:r>
          <a:r>
            <a:rPr lang="en-US" sz="2200" kern="1200" dirty="0" smtClean="0"/>
            <a:t> Teaching Stages </a:t>
          </a:r>
          <a:endParaRPr lang="en-US" sz="2200" kern="1200" dirty="0"/>
        </a:p>
      </dsp:txBody>
      <dsp:txXfrm>
        <a:off x="0" y="0"/>
        <a:ext cx="1478280" cy="4267200"/>
      </dsp:txXfrm>
    </dsp:sp>
    <dsp:sp modelId="{EF194010-AAA7-43C9-AB55-A91276EB3600}">
      <dsp:nvSpPr>
        <dsp:cNvPr id="0" name=""/>
        <dsp:cNvSpPr/>
      </dsp:nvSpPr>
      <dsp:spPr>
        <a:xfrm>
          <a:off x="1589151" y="50162"/>
          <a:ext cx="5802249" cy="1003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5260" tIns="175260" rIns="175260" bIns="175260" numCol="1" spcCol="1270" anchor="t" anchorCtr="0">
          <a:noAutofit/>
        </a:bodyPr>
        <a:lstStyle/>
        <a:p>
          <a:pPr lvl="0" algn="l" defTabSz="2044700">
            <a:lnSpc>
              <a:spcPct val="90000"/>
            </a:lnSpc>
            <a:spcBef>
              <a:spcPct val="0"/>
            </a:spcBef>
            <a:spcAft>
              <a:spcPct val="35000"/>
            </a:spcAft>
          </a:pPr>
          <a:r>
            <a:rPr lang="en-US" sz="4600" kern="1200" dirty="0" smtClean="0"/>
            <a:t>Introduce</a:t>
          </a:r>
          <a:endParaRPr lang="en-US" sz="4600" kern="1200" dirty="0"/>
        </a:p>
      </dsp:txBody>
      <dsp:txXfrm>
        <a:off x="1589151" y="50162"/>
        <a:ext cx="5802249" cy="1003250"/>
      </dsp:txXfrm>
    </dsp:sp>
    <dsp:sp modelId="{9ACCA096-203C-4C2A-83F3-8F6D45B09892}">
      <dsp:nvSpPr>
        <dsp:cNvPr id="0" name=""/>
        <dsp:cNvSpPr/>
      </dsp:nvSpPr>
      <dsp:spPr>
        <a:xfrm>
          <a:off x="1478280" y="1053412"/>
          <a:ext cx="5913120"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04C1E6A-FD3E-4D53-A94B-193384E14BF1}">
      <dsp:nvSpPr>
        <dsp:cNvPr id="0" name=""/>
        <dsp:cNvSpPr/>
      </dsp:nvSpPr>
      <dsp:spPr>
        <a:xfrm>
          <a:off x="1589151" y="1103575"/>
          <a:ext cx="5802249" cy="1003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5260" tIns="175260" rIns="175260" bIns="175260" numCol="1" spcCol="1270" anchor="t" anchorCtr="0">
          <a:noAutofit/>
        </a:bodyPr>
        <a:lstStyle/>
        <a:p>
          <a:pPr lvl="0" algn="l" defTabSz="2044700">
            <a:lnSpc>
              <a:spcPct val="90000"/>
            </a:lnSpc>
            <a:spcBef>
              <a:spcPct val="0"/>
            </a:spcBef>
            <a:spcAft>
              <a:spcPct val="35000"/>
            </a:spcAft>
          </a:pPr>
          <a:r>
            <a:rPr lang="en-US" sz="4600" kern="1200" dirty="0" smtClean="0"/>
            <a:t>Reinforce</a:t>
          </a:r>
          <a:endParaRPr lang="en-US" sz="4600" kern="1200" dirty="0"/>
        </a:p>
      </dsp:txBody>
      <dsp:txXfrm>
        <a:off x="1589151" y="1103575"/>
        <a:ext cx="5802249" cy="1003250"/>
      </dsp:txXfrm>
    </dsp:sp>
    <dsp:sp modelId="{AE8724CA-B7B4-4968-BC7C-8036F848EC9B}">
      <dsp:nvSpPr>
        <dsp:cNvPr id="0" name=""/>
        <dsp:cNvSpPr/>
      </dsp:nvSpPr>
      <dsp:spPr>
        <a:xfrm>
          <a:off x="1478280" y="2106825"/>
          <a:ext cx="5913120"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54DFDC-3874-402B-9D58-F3AEC1B9DDF0}">
      <dsp:nvSpPr>
        <dsp:cNvPr id="0" name=""/>
        <dsp:cNvSpPr/>
      </dsp:nvSpPr>
      <dsp:spPr>
        <a:xfrm>
          <a:off x="1589151" y="2156988"/>
          <a:ext cx="5802249" cy="1003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5260" tIns="175260" rIns="175260" bIns="175260" numCol="1" spcCol="1270" anchor="t" anchorCtr="0">
          <a:noAutofit/>
        </a:bodyPr>
        <a:lstStyle/>
        <a:p>
          <a:pPr lvl="0" algn="l" defTabSz="2044700">
            <a:lnSpc>
              <a:spcPct val="90000"/>
            </a:lnSpc>
            <a:spcBef>
              <a:spcPct val="0"/>
            </a:spcBef>
            <a:spcAft>
              <a:spcPct val="35000"/>
            </a:spcAft>
          </a:pPr>
          <a:r>
            <a:rPr lang="en-US" sz="4600" kern="1200" dirty="0" smtClean="0"/>
            <a:t>Practice</a:t>
          </a:r>
          <a:endParaRPr lang="en-US" sz="4600" kern="1200" dirty="0"/>
        </a:p>
      </dsp:txBody>
      <dsp:txXfrm>
        <a:off x="1589151" y="2156988"/>
        <a:ext cx="5802249" cy="1003250"/>
      </dsp:txXfrm>
    </dsp:sp>
    <dsp:sp modelId="{88F6868A-2250-4248-B72C-A6F949BD0BCE}">
      <dsp:nvSpPr>
        <dsp:cNvPr id="0" name=""/>
        <dsp:cNvSpPr/>
      </dsp:nvSpPr>
      <dsp:spPr>
        <a:xfrm>
          <a:off x="1478280" y="3160238"/>
          <a:ext cx="5913120"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E57322-922E-4AFC-AE8D-38710A63D5FA}">
      <dsp:nvSpPr>
        <dsp:cNvPr id="0" name=""/>
        <dsp:cNvSpPr/>
      </dsp:nvSpPr>
      <dsp:spPr>
        <a:xfrm>
          <a:off x="1589151" y="3210401"/>
          <a:ext cx="5802249" cy="1003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5260" tIns="175260" rIns="175260" bIns="175260" numCol="1" spcCol="1270" anchor="t" anchorCtr="0">
          <a:noAutofit/>
        </a:bodyPr>
        <a:lstStyle/>
        <a:p>
          <a:pPr lvl="0" algn="l" defTabSz="2044700">
            <a:lnSpc>
              <a:spcPct val="90000"/>
            </a:lnSpc>
            <a:spcBef>
              <a:spcPct val="0"/>
            </a:spcBef>
            <a:spcAft>
              <a:spcPct val="35000"/>
            </a:spcAft>
          </a:pPr>
          <a:r>
            <a:rPr lang="en-US" sz="4600" kern="1200" dirty="0" smtClean="0"/>
            <a:t>Extend </a:t>
          </a:r>
          <a:endParaRPr lang="en-US" sz="4600" kern="1200" dirty="0"/>
        </a:p>
      </dsp:txBody>
      <dsp:txXfrm>
        <a:off x="1589151" y="3210401"/>
        <a:ext cx="5802249" cy="1003250"/>
      </dsp:txXfrm>
    </dsp:sp>
    <dsp:sp modelId="{80A81546-3AC9-459D-95CF-E512DC7369B6}">
      <dsp:nvSpPr>
        <dsp:cNvPr id="0" name=""/>
        <dsp:cNvSpPr/>
      </dsp:nvSpPr>
      <dsp:spPr>
        <a:xfrm>
          <a:off x="1478280" y="4213651"/>
          <a:ext cx="5913120"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45B85D-FA92-4D16-83A2-E78EF6E582EB}">
      <dsp:nvSpPr>
        <dsp:cNvPr id="0" name=""/>
        <dsp:cNvSpPr/>
      </dsp:nvSpPr>
      <dsp:spPr>
        <a:xfrm>
          <a:off x="0" y="305439"/>
          <a:ext cx="6096000" cy="680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333248" rIns="47311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1</a:t>
          </a:r>
          <a:r>
            <a:rPr lang="en-US" sz="1600" kern="1200" baseline="30000" dirty="0" smtClean="0"/>
            <a:t>st</a:t>
          </a:r>
          <a:r>
            <a:rPr lang="en-US" sz="1600" kern="1200" dirty="0" smtClean="0"/>
            <a:t> -2</a:t>
          </a:r>
          <a:r>
            <a:rPr lang="en-US" sz="1600" kern="1200" baseline="30000" dirty="0" smtClean="0"/>
            <a:t>nd</a:t>
          </a:r>
          <a:r>
            <a:rPr lang="en-US" sz="1600" kern="1200" dirty="0" smtClean="0"/>
            <a:t> Grade </a:t>
          </a:r>
          <a:endParaRPr lang="en-US" sz="1600" kern="1200" dirty="0"/>
        </a:p>
      </dsp:txBody>
      <dsp:txXfrm>
        <a:off x="0" y="305439"/>
        <a:ext cx="6096000" cy="680400"/>
      </dsp:txXfrm>
    </dsp:sp>
    <dsp:sp modelId="{78846F77-6183-4C75-9167-0788D82B23E0}">
      <dsp:nvSpPr>
        <dsp:cNvPr id="0" name=""/>
        <dsp:cNvSpPr/>
      </dsp:nvSpPr>
      <dsp:spPr>
        <a:xfrm>
          <a:off x="304800" y="69279"/>
          <a:ext cx="4267200" cy="4723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711200">
            <a:lnSpc>
              <a:spcPct val="90000"/>
            </a:lnSpc>
            <a:spcBef>
              <a:spcPct val="0"/>
            </a:spcBef>
            <a:spcAft>
              <a:spcPct val="35000"/>
            </a:spcAft>
          </a:pPr>
          <a:r>
            <a:rPr lang="en-US" sz="1600" kern="1200" dirty="0" smtClean="0"/>
            <a:t>Addition</a:t>
          </a:r>
          <a:endParaRPr lang="en-US" sz="1600" kern="1200" dirty="0"/>
        </a:p>
      </dsp:txBody>
      <dsp:txXfrm>
        <a:off x="327857" y="92336"/>
        <a:ext cx="4221086" cy="426206"/>
      </dsp:txXfrm>
    </dsp:sp>
    <dsp:sp modelId="{953AB037-A22A-45A9-AC85-05CEEF88CCF1}">
      <dsp:nvSpPr>
        <dsp:cNvPr id="0" name=""/>
        <dsp:cNvSpPr/>
      </dsp:nvSpPr>
      <dsp:spPr>
        <a:xfrm>
          <a:off x="0" y="1308399"/>
          <a:ext cx="6096000" cy="680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333248" rIns="47311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2</a:t>
          </a:r>
          <a:r>
            <a:rPr lang="en-US" sz="1600" kern="1200" baseline="30000" dirty="0" smtClean="0"/>
            <a:t>nd</a:t>
          </a:r>
          <a:r>
            <a:rPr lang="en-US" sz="1600" kern="1200" dirty="0" smtClean="0"/>
            <a:t> -3</a:t>
          </a:r>
          <a:r>
            <a:rPr lang="en-US" sz="1600" kern="1200" baseline="30000" dirty="0" smtClean="0"/>
            <a:t>rd</a:t>
          </a:r>
          <a:r>
            <a:rPr lang="en-US" sz="1600" kern="1200" dirty="0" smtClean="0"/>
            <a:t> Grade</a:t>
          </a:r>
          <a:endParaRPr lang="en-US" sz="1600" kern="1200" dirty="0"/>
        </a:p>
      </dsp:txBody>
      <dsp:txXfrm>
        <a:off x="0" y="1308399"/>
        <a:ext cx="6096000" cy="680400"/>
      </dsp:txXfrm>
    </dsp:sp>
    <dsp:sp modelId="{28A0AD80-63A3-4885-846D-2005F555CF46}">
      <dsp:nvSpPr>
        <dsp:cNvPr id="0" name=""/>
        <dsp:cNvSpPr/>
      </dsp:nvSpPr>
      <dsp:spPr>
        <a:xfrm>
          <a:off x="304800" y="1072239"/>
          <a:ext cx="4267200" cy="4723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711200">
            <a:lnSpc>
              <a:spcPct val="90000"/>
            </a:lnSpc>
            <a:spcBef>
              <a:spcPct val="0"/>
            </a:spcBef>
            <a:spcAft>
              <a:spcPct val="35000"/>
            </a:spcAft>
          </a:pPr>
          <a:r>
            <a:rPr lang="en-US" sz="1600" kern="1200" dirty="0" smtClean="0"/>
            <a:t>Subtraction</a:t>
          </a:r>
          <a:endParaRPr lang="en-US" sz="1600" kern="1200" dirty="0"/>
        </a:p>
      </dsp:txBody>
      <dsp:txXfrm>
        <a:off x="327857" y="1095296"/>
        <a:ext cx="4221086" cy="426206"/>
      </dsp:txXfrm>
    </dsp:sp>
    <dsp:sp modelId="{8B33A672-7934-4A97-8419-C7C86BCFEB30}">
      <dsp:nvSpPr>
        <dsp:cNvPr id="0" name=""/>
        <dsp:cNvSpPr/>
      </dsp:nvSpPr>
      <dsp:spPr>
        <a:xfrm>
          <a:off x="0" y="2311359"/>
          <a:ext cx="6096000" cy="680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333248" rIns="47311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2</a:t>
          </a:r>
          <a:r>
            <a:rPr lang="en-US" sz="1600" kern="1200" baseline="30000" dirty="0" smtClean="0"/>
            <a:t>nd</a:t>
          </a:r>
          <a:r>
            <a:rPr lang="en-US" sz="1600" kern="1200" dirty="0" smtClean="0"/>
            <a:t>-4</a:t>
          </a:r>
          <a:r>
            <a:rPr lang="en-US" sz="1600" kern="1200" baseline="30000" dirty="0" smtClean="0"/>
            <a:t>th</a:t>
          </a:r>
          <a:r>
            <a:rPr lang="en-US" sz="1600" kern="1200" dirty="0" smtClean="0"/>
            <a:t> Grade  </a:t>
          </a:r>
          <a:endParaRPr lang="en-US" sz="1600" kern="1200" dirty="0"/>
        </a:p>
      </dsp:txBody>
      <dsp:txXfrm>
        <a:off x="0" y="2311359"/>
        <a:ext cx="6096000" cy="680400"/>
      </dsp:txXfrm>
    </dsp:sp>
    <dsp:sp modelId="{9CBF0044-73D2-4758-BBE1-7566E6FAC6B1}">
      <dsp:nvSpPr>
        <dsp:cNvPr id="0" name=""/>
        <dsp:cNvSpPr/>
      </dsp:nvSpPr>
      <dsp:spPr>
        <a:xfrm>
          <a:off x="304800" y="2075199"/>
          <a:ext cx="4267200" cy="4723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711200">
            <a:lnSpc>
              <a:spcPct val="90000"/>
            </a:lnSpc>
            <a:spcBef>
              <a:spcPct val="0"/>
            </a:spcBef>
            <a:spcAft>
              <a:spcPct val="35000"/>
            </a:spcAft>
          </a:pPr>
          <a:r>
            <a:rPr lang="en-US" sz="1600" kern="1200" dirty="0" smtClean="0"/>
            <a:t>Multiplication</a:t>
          </a:r>
          <a:endParaRPr lang="en-US" sz="1600" kern="1200" dirty="0"/>
        </a:p>
      </dsp:txBody>
      <dsp:txXfrm>
        <a:off x="327857" y="2098256"/>
        <a:ext cx="4221086" cy="426206"/>
      </dsp:txXfrm>
    </dsp:sp>
    <dsp:sp modelId="{74BDB567-CE4F-400A-B96F-A238787D64EB}">
      <dsp:nvSpPr>
        <dsp:cNvPr id="0" name=""/>
        <dsp:cNvSpPr/>
      </dsp:nvSpPr>
      <dsp:spPr>
        <a:xfrm>
          <a:off x="0" y="3314320"/>
          <a:ext cx="6096000" cy="680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333248" rIns="47311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4</a:t>
          </a:r>
          <a:r>
            <a:rPr lang="en-US" sz="1600" kern="1200" baseline="30000" dirty="0" smtClean="0"/>
            <a:t>th</a:t>
          </a:r>
          <a:r>
            <a:rPr lang="en-US" sz="1600" kern="1200" dirty="0" smtClean="0"/>
            <a:t>-5</a:t>
          </a:r>
          <a:r>
            <a:rPr lang="en-US" sz="1600" kern="1200" baseline="30000" dirty="0" smtClean="0"/>
            <a:t>th</a:t>
          </a:r>
          <a:r>
            <a:rPr lang="en-US" sz="1600" kern="1200" dirty="0" smtClean="0"/>
            <a:t> Grade </a:t>
          </a:r>
          <a:endParaRPr lang="en-US" sz="1600" kern="1200" dirty="0"/>
        </a:p>
      </dsp:txBody>
      <dsp:txXfrm>
        <a:off x="0" y="3314320"/>
        <a:ext cx="6096000" cy="680400"/>
      </dsp:txXfrm>
    </dsp:sp>
    <dsp:sp modelId="{192FB077-8B42-4D9F-AB42-F76C8E8317C0}">
      <dsp:nvSpPr>
        <dsp:cNvPr id="0" name=""/>
        <dsp:cNvSpPr/>
      </dsp:nvSpPr>
      <dsp:spPr>
        <a:xfrm>
          <a:off x="304800" y="3078160"/>
          <a:ext cx="4267200" cy="4723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711200">
            <a:lnSpc>
              <a:spcPct val="90000"/>
            </a:lnSpc>
            <a:spcBef>
              <a:spcPct val="0"/>
            </a:spcBef>
            <a:spcAft>
              <a:spcPct val="35000"/>
            </a:spcAft>
          </a:pPr>
          <a:r>
            <a:rPr lang="en-US" sz="1600" kern="1200" dirty="0" smtClean="0"/>
            <a:t>Division </a:t>
          </a:r>
          <a:endParaRPr lang="en-US" sz="1600" kern="1200" dirty="0"/>
        </a:p>
      </dsp:txBody>
      <dsp:txXfrm>
        <a:off x="327857" y="3101217"/>
        <a:ext cx="4221086"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F52AF7-D3D8-4A8F-B5FC-7783403D0649}" type="datetimeFigureOut">
              <a:rPr lang="en-US" smtClean="0"/>
              <a:t>7/24/2013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ADB2-D290-4EB5-B61D-EE027C8CEC15}" type="slidenum">
              <a:rPr lang="en-US" smtClean="0"/>
              <a:t>‹#›</a:t>
            </a:fld>
            <a:endParaRPr lang="en-US"/>
          </a:p>
        </p:txBody>
      </p:sp>
    </p:spTree>
    <p:extLst>
      <p:ext uri="{BB962C8B-B14F-4D97-AF65-F5344CB8AC3E}">
        <p14:creationId xmlns:p14="http://schemas.microsoft.com/office/powerpoint/2010/main" val="14230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Origo</a:t>
            </a:r>
            <a:r>
              <a:rPr lang="en-US" dirty="0" smtClean="0"/>
              <a:t> Lesson from 4</a:t>
            </a:r>
            <a:r>
              <a:rPr lang="en-US" baseline="30000" dirty="0" smtClean="0"/>
              <a:t>th</a:t>
            </a:r>
            <a:r>
              <a:rPr lang="en-US" dirty="0" smtClean="0"/>
              <a:t> grade Session</a:t>
            </a:r>
            <a:r>
              <a:rPr lang="en-US" baseline="0" dirty="0" smtClean="0"/>
              <a:t> 12.3 Using Money to Interpret Remainders </a:t>
            </a:r>
          </a:p>
          <a:p>
            <a:endParaRPr lang="en-US" baseline="0" dirty="0" smtClean="0"/>
          </a:p>
          <a:p>
            <a:r>
              <a:rPr lang="en-US" baseline="0" dirty="0" smtClean="0"/>
              <a:t>Encourage the participants to explain that the  number of dollars that can be evenly divided by 4 is 32 not 34. </a:t>
            </a:r>
          </a:p>
          <a:p>
            <a:endParaRPr lang="en-US" baseline="0" dirty="0" smtClean="0"/>
          </a:p>
          <a:p>
            <a:r>
              <a:rPr lang="en-US" baseline="0" dirty="0" smtClean="0"/>
              <a:t>(Click) so 32.00 / 4= 8.00 is 8.00. Is this enough to pay for the meal? NO, how much more is needed to pay for the meal?</a:t>
            </a:r>
          </a:p>
          <a:p>
            <a:endParaRPr lang="en-US" baseline="0" dirty="0" smtClean="0"/>
          </a:p>
          <a:p>
            <a:r>
              <a:rPr lang="en-US" baseline="0" dirty="0" smtClean="0"/>
              <a:t>(Click) 2.00 which is shared between 4 people so how much will each person have to pay?</a:t>
            </a:r>
          </a:p>
          <a:p>
            <a:endParaRPr lang="en-US" baseline="0" dirty="0" smtClean="0"/>
          </a:p>
          <a:p>
            <a:r>
              <a:rPr lang="en-US" baseline="0" dirty="0" smtClean="0"/>
              <a:t>Next slide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a:t>
            </a:fld>
            <a:endParaRPr lang="en-US"/>
          </a:p>
        </p:txBody>
      </p:sp>
    </p:spTree>
    <p:extLst>
      <p:ext uri="{BB962C8B-B14F-4D97-AF65-F5344CB8AC3E}">
        <p14:creationId xmlns:p14="http://schemas.microsoft.com/office/powerpoint/2010/main" val="2920874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kit</a:t>
            </a:r>
            <a:r>
              <a:rPr lang="en-US" baseline="0" dirty="0" smtClean="0"/>
              <a:t> contains a Teacher Source Book for Grades 1-5</a:t>
            </a:r>
          </a:p>
          <a:p>
            <a:r>
              <a:rPr lang="en-US" baseline="0" dirty="0" smtClean="0"/>
              <a:t>Source Books contains 12 units of study 5 lesson each</a:t>
            </a:r>
          </a:p>
          <a:p>
            <a:r>
              <a:rPr lang="en-US" baseline="0" dirty="0" smtClean="0"/>
              <a:t>Assessment to be given after the Unit of Study- Written tasks, multiple choice and Individual Interview </a:t>
            </a:r>
          </a:p>
          <a:p>
            <a:r>
              <a:rPr lang="en-US" baseline="0" dirty="0" err="1" smtClean="0"/>
              <a:t>Blackline</a:t>
            </a:r>
            <a:r>
              <a:rPr lang="en-US" baseline="0" dirty="0" smtClean="0"/>
              <a:t> Masters of materials </a:t>
            </a:r>
          </a:p>
          <a:p>
            <a:r>
              <a:rPr lang="en-US" baseline="0" dirty="0" err="1" smtClean="0"/>
              <a:t>Prerequesite</a:t>
            </a:r>
            <a:r>
              <a:rPr lang="en-US" baseline="0" dirty="0" smtClean="0"/>
              <a:t> skills checklist </a:t>
            </a:r>
          </a:p>
          <a:p>
            <a:r>
              <a:rPr lang="en-US" baseline="0" dirty="0" smtClean="0"/>
              <a:t>Post-test for the end of the unit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14</a:t>
            </a:fld>
            <a:endParaRPr lang="en-US"/>
          </a:p>
        </p:txBody>
      </p:sp>
    </p:spTree>
    <p:extLst>
      <p:ext uri="{BB962C8B-B14F-4D97-AF65-F5344CB8AC3E}">
        <p14:creationId xmlns:p14="http://schemas.microsoft.com/office/powerpoint/2010/main" val="325745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building was given one of each grade level. This is a consumable supply and is the responsibility of each building to purchase their own consumable supplies.</a:t>
            </a:r>
            <a:r>
              <a:rPr lang="en-US" baseline="0" dirty="0" smtClean="0"/>
              <a:t> </a:t>
            </a:r>
          </a:p>
          <a:p>
            <a:endParaRPr lang="en-US" baseline="0" dirty="0" smtClean="0"/>
          </a:p>
          <a:p>
            <a:r>
              <a:rPr lang="en-US" baseline="0" dirty="0" smtClean="0"/>
              <a:t>This provided additional practice of the targeted strategy.  </a:t>
            </a:r>
          </a:p>
          <a:p>
            <a:endParaRPr lang="en-US" baseline="0" dirty="0" smtClean="0"/>
          </a:p>
          <a:p>
            <a:r>
              <a:rPr lang="en-US" baseline="0" dirty="0" smtClean="0"/>
              <a:t>Ideas if you cannot buy workbooks for each child</a:t>
            </a:r>
          </a:p>
          <a:p>
            <a:pPr marL="171450" indent="-171450">
              <a:buFontTx/>
              <a:buChar char="-"/>
            </a:pPr>
            <a:r>
              <a:rPr lang="en-US" baseline="0" dirty="0" smtClean="0"/>
              <a:t>Laminate </a:t>
            </a:r>
          </a:p>
          <a:p>
            <a:pPr marL="171450" indent="-171450">
              <a:buFontTx/>
              <a:buChar char="-"/>
            </a:pPr>
            <a:r>
              <a:rPr lang="en-US" baseline="0" dirty="0" smtClean="0"/>
              <a:t>Put in sleeve protectors </a:t>
            </a:r>
          </a:p>
          <a:p>
            <a:pPr marL="171450" indent="-171450">
              <a:buFontTx/>
              <a:buChar char="-"/>
            </a:pPr>
            <a:r>
              <a:rPr lang="en-US" baseline="0" dirty="0" smtClean="0"/>
              <a:t>Create your own worksheets</a:t>
            </a:r>
          </a:p>
        </p:txBody>
      </p:sp>
      <p:sp>
        <p:nvSpPr>
          <p:cNvPr id="4" name="Slide Number Placeholder 3"/>
          <p:cNvSpPr>
            <a:spLocks noGrp="1"/>
          </p:cNvSpPr>
          <p:nvPr>
            <p:ph type="sldNum" sz="quarter" idx="10"/>
          </p:nvPr>
        </p:nvSpPr>
        <p:spPr/>
        <p:txBody>
          <a:bodyPr/>
          <a:lstStyle/>
          <a:p>
            <a:fld id="{E89FADB2-D290-4EB5-B61D-EE027C8CEC15}" type="slidenum">
              <a:rPr lang="en-US" smtClean="0"/>
              <a:t>16</a:t>
            </a:fld>
            <a:endParaRPr lang="en-US"/>
          </a:p>
        </p:txBody>
      </p:sp>
    </p:spTree>
    <p:extLst>
      <p:ext uri="{BB962C8B-B14F-4D97-AF65-F5344CB8AC3E}">
        <p14:creationId xmlns:p14="http://schemas.microsoft.com/office/powerpoint/2010/main" val="1897248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Consider making the worksheet manipulative for example go to page 37 in First Grade- the worksheet is based on missing addends (show picture). Consider using real cloth hangers and close pins. This makes the worksheet CRA- do first with real objects, then do with the picture, then do again taking the pictures away and only using the algorithm </a:t>
            </a:r>
          </a:p>
          <a:p>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17</a:t>
            </a:fld>
            <a:endParaRPr lang="en-US"/>
          </a:p>
        </p:txBody>
      </p:sp>
    </p:spTree>
    <p:extLst>
      <p:ext uri="{BB962C8B-B14F-4D97-AF65-F5344CB8AC3E}">
        <p14:creationId xmlns:p14="http://schemas.microsoft.com/office/powerpoint/2010/main" val="1008662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building was given an</a:t>
            </a:r>
            <a:r>
              <a:rPr lang="en-US" baseline="0" dirty="0" smtClean="0"/>
              <a:t> Addition/Subtraction Box of Facts and an Multiplication / Division Box of Facts- we will go through these later.</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18</a:t>
            </a:fld>
            <a:endParaRPr lang="en-US"/>
          </a:p>
        </p:txBody>
      </p:sp>
    </p:spTree>
    <p:extLst>
      <p:ext uri="{BB962C8B-B14F-4D97-AF65-F5344CB8AC3E}">
        <p14:creationId xmlns:p14="http://schemas.microsoft.com/office/powerpoint/2010/main" val="2481163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additional materials that the school can purchase on their own and are recommended.  One in the training kit.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19</a:t>
            </a:fld>
            <a:endParaRPr lang="en-US"/>
          </a:p>
        </p:txBody>
      </p:sp>
    </p:spTree>
    <p:extLst>
      <p:ext uri="{BB962C8B-B14F-4D97-AF65-F5344CB8AC3E}">
        <p14:creationId xmlns:p14="http://schemas.microsoft.com/office/powerpoint/2010/main" val="505144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It!</a:t>
            </a:r>
            <a:r>
              <a:rPr lang="en-US" baseline="0" dirty="0" smtClean="0"/>
              <a:t> Provides more computation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20</a:t>
            </a:fld>
            <a:endParaRPr lang="en-US"/>
          </a:p>
        </p:txBody>
      </p:sp>
    </p:spTree>
    <p:extLst>
      <p:ext uri="{BB962C8B-B14F-4D97-AF65-F5344CB8AC3E}">
        <p14:creationId xmlns:p14="http://schemas.microsoft.com/office/powerpoint/2010/main" val="505144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Fundamentals are games to work on mental computation.</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21</a:t>
            </a:fld>
            <a:endParaRPr lang="en-US"/>
          </a:p>
        </p:txBody>
      </p:sp>
    </p:spTree>
    <p:extLst>
      <p:ext uri="{BB962C8B-B14F-4D97-AF65-F5344CB8AC3E}">
        <p14:creationId xmlns:p14="http://schemas.microsoft.com/office/powerpoint/2010/main" val="505144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book of facts are an extension</a:t>
            </a:r>
            <a:r>
              <a:rPr lang="en-US" baseline="0" dirty="0" smtClean="0"/>
              <a:t> of the box of facts.</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22</a:t>
            </a:fld>
            <a:endParaRPr lang="en-US"/>
          </a:p>
        </p:txBody>
      </p:sp>
    </p:spTree>
    <p:extLst>
      <p:ext uri="{BB962C8B-B14F-4D97-AF65-F5344CB8AC3E}">
        <p14:creationId xmlns:p14="http://schemas.microsoft.com/office/powerpoint/2010/main" val="505144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provides additional computational fluency practice</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23</a:t>
            </a:fld>
            <a:endParaRPr lang="en-US"/>
          </a:p>
        </p:txBody>
      </p:sp>
    </p:spTree>
    <p:extLst>
      <p:ext uri="{BB962C8B-B14F-4D97-AF65-F5344CB8AC3E}">
        <p14:creationId xmlns:p14="http://schemas.microsoft.com/office/powerpoint/2010/main" val="505144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summary</a:t>
            </a:r>
            <a:r>
              <a:rPr lang="en-US" baseline="0" dirty="0" smtClean="0"/>
              <a:t> of the types of math learning disorders. The foundations is number sense rooted in the left hemisphere of the brain in the Number Mode. This includes an understanding of magnitude of number, instant recognition of quantity, counting, cardinality and place value.</a:t>
            </a:r>
          </a:p>
          <a:p>
            <a:endParaRPr lang="en-US" baseline="0" dirty="0" smtClean="0"/>
          </a:p>
          <a:p>
            <a:r>
              <a:rPr lang="en-US" baseline="0" dirty="0" smtClean="0"/>
              <a:t>The other disorders are all connect with the number module and associated with other psychological disorders. </a:t>
            </a:r>
          </a:p>
          <a:p>
            <a:endParaRPr lang="en-US" baseline="0" dirty="0" smtClean="0"/>
          </a:p>
          <a:p>
            <a:r>
              <a:rPr lang="en-US" baseline="0" dirty="0" smtClean="0"/>
              <a:t>Children who benefit from </a:t>
            </a:r>
            <a:r>
              <a:rPr lang="en-US" baseline="0" dirty="0" err="1" smtClean="0"/>
              <a:t>ORIGOmath</a:t>
            </a:r>
            <a:r>
              <a:rPr lang="en-US" baseline="0" dirty="0" smtClean="0"/>
              <a:t> are those with Arithmetic Skills deficit and Memory deficits. Counting skills and number sense deficits will require additional work that is not included in </a:t>
            </a:r>
            <a:r>
              <a:rPr lang="en-US" baseline="0" dirty="0" err="1" smtClean="0"/>
              <a:t>ORIGOmath</a:t>
            </a:r>
            <a:r>
              <a:rPr lang="en-US" baseline="0" dirty="0" smtClean="0"/>
              <a:t>.  There is a daily number sense tasks but it may not be intense or adequate for these types of deficits.</a:t>
            </a:r>
          </a:p>
          <a:p>
            <a:endParaRPr lang="en-US" baseline="0" dirty="0" smtClean="0"/>
          </a:p>
          <a:p>
            <a:r>
              <a:rPr lang="en-US" baseline="0" dirty="0" err="1" smtClean="0"/>
              <a:t>ORIGOmath</a:t>
            </a:r>
            <a:r>
              <a:rPr lang="en-US" baseline="0" dirty="0" smtClean="0"/>
              <a:t> doesn’t emphasize the procedural aspect of math and doesn’t cover geometry to address visual-spatial deficit.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26</a:t>
            </a:fld>
            <a:endParaRPr lang="en-US"/>
          </a:p>
        </p:txBody>
      </p:sp>
    </p:spTree>
    <p:extLst>
      <p:ext uri="{BB962C8B-B14F-4D97-AF65-F5344CB8AC3E}">
        <p14:creationId xmlns:p14="http://schemas.microsoft.com/office/powerpoint/2010/main" val="68070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take the 8.00 plus the .50</a:t>
            </a:r>
            <a:r>
              <a:rPr lang="en-US" baseline="0" dirty="0" smtClean="0"/>
              <a:t> each person now must pay 8.50 per person. </a:t>
            </a:r>
          </a:p>
          <a:p>
            <a:endParaRPr lang="en-US" baseline="0" dirty="0" smtClean="0"/>
          </a:p>
          <a:p>
            <a:r>
              <a:rPr lang="en-US" baseline="0" dirty="0" smtClean="0"/>
              <a:t>Using the concept of money can help students to understand the idea of remainders in division. </a:t>
            </a:r>
          </a:p>
          <a:p>
            <a:endParaRPr lang="en-US" baseline="0" dirty="0" smtClean="0"/>
          </a:p>
          <a:p>
            <a:r>
              <a:rPr lang="en-US" baseline="0" dirty="0" smtClean="0"/>
              <a:t>This is one example of an </a:t>
            </a:r>
            <a:r>
              <a:rPr lang="en-US" baseline="0" dirty="0" err="1" smtClean="0"/>
              <a:t>OrigoMath</a:t>
            </a:r>
            <a:r>
              <a:rPr lang="en-US" baseline="0" dirty="0" smtClean="0"/>
              <a:t> lesson. The focus is on developing the conceptual understanding behind the computation problem.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a:t>
            </a:fld>
            <a:endParaRPr lang="en-US"/>
          </a:p>
        </p:txBody>
      </p:sp>
    </p:spTree>
    <p:extLst>
      <p:ext uri="{BB962C8B-B14F-4D97-AF65-F5344CB8AC3E}">
        <p14:creationId xmlns:p14="http://schemas.microsoft.com/office/powerpoint/2010/main" val="265318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class doesn’t cover assessment of math skills. For additional support on how to conduct any of these math screeners refer them to http://dpsspedscreeners.wikispaces.com/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27</a:t>
            </a:fld>
            <a:endParaRPr lang="en-US"/>
          </a:p>
        </p:txBody>
      </p:sp>
    </p:spTree>
    <p:extLst>
      <p:ext uri="{BB962C8B-B14F-4D97-AF65-F5344CB8AC3E}">
        <p14:creationId xmlns:p14="http://schemas.microsoft.com/office/powerpoint/2010/main" val="136404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sample profiles of the body of evidence collected on a student.  The data is laid out on the fishbone. The red indicates a deficit. Yellow indicates a slight deficit. Green indicates grade level performance. </a:t>
            </a:r>
          </a:p>
          <a:p>
            <a:endParaRPr lang="en-US" baseline="0" dirty="0" smtClean="0"/>
          </a:p>
          <a:p>
            <a:r>
              <a:rPr lang="en-US" baseline="0" dirty="0" smtClean="0"/>
              <a:t>Greg has great reasoning and problem solving skills. His number sense is well developed. His fluency is slightly slow because he has many holes in his computation of operations. The data actually indicates that he received too much instruction in procedural math with weak instruction in the concepts behind the procedure. </a:t>
            </a:r>
          </a:p>
          <a:p>
            <a:endParaRPr lang="en-US" baseline="0" dirty="0" smtClean="0"/>
          </a:p>
          <a:p>
            <a:r>
              <a:rPr lang="en-US" baseline="0" dirty="0" smtClean="0"/>
              <a:t>This is a child who will benefit from </a:t>
            </a:r>
            <a:r>
              <a:rPr lang="en-US" baseline="0" dirty="0" err="1" smtClean="0"/>
              <a:t>ORIGOmath</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28</a:t>
            </a:fld>
            <a:endParaRPr lang="en-US"/>
          </a:p>
        </p:txBody>
      </p:sp>
    </p:spTree>
    <p:extLst>
      <p:ext uri="{BB962C8B-B14F-4D97-AF65-F5344CB8AC3E}">
        <p14:creationId xmlns:p14="http://schemas.microsoft.com/office/powerpoint/2010/main" val="401282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kiddos</a:t>
            </a:r>
            <a:r>
              <a:rPr lang="en-US" baseline="0" dirty="0" smtClean="0"/>
              <a:t> will benefit from </a:t>
            </a:r>
            <a:r>
              <a:rPr lang="en-US" baseline="0" dirty="0" err="1" smtClean="0"/>
              <a:t>Origo</a:t>
            </a:r>
            <a:r>
              <a:rPr lang="en-US" baseline="0" dirty="0" smtClean="0"/>
              <a:t>, however it is not enough to address the weak number sense concerns, the additional fluency practice needs and the poor visual spatial processing. </a:t>
            </a:r>
          </a:p>
          <a:p>
            <a:endParaRPr lang="en-US" baseline="0" dirty="0" smtClean="0"/>
          </a:p>
          <a:p>
            <a:r>
              <a:rPr lang="en-US" baseline="0" dirty="0" smtClean="0"/>
              <a:t>To address the weak number sense, he would need daily </a:t>
            </a:r>
            <a:r>
              <a:rPr lang="en-US" baseline="0" dirty="0" err="1" smtClean="0"/>
              <a:t>subitizing</a:t>
            </a:r>
            <a:r>
              <a:rPr lang="en-US" baseline="0" dirty="0" smtClean="0"/>
              <a:t> tasks (instant recognizing) and cardinality skills – if folks are asking about this we cover it in the SDI for Math class offered during the summer and school year.</a:t>
            </a:r>
          </a:p>
          <a:p>
            <a:endParaRPr lang="en-US" baseline="0" dirty="0" smtClean="0"/>
          </a:p>
          <a:p>
            <a:r>
              <a:rPr lang="en-US" baseline="0" dirty="0" smtClean="0"/>
              <a:t>To address fluency, there needs to be fluency drills of only the facts that he has mastered the strategy. We are needing him to use the strategy faster and more accurately---- memorization is not the way to master fact fluency. </a:t>
            </a:r>
          </a:p>
          <a:p>
            <a:endParaRPr lang="en-US" baseline="0" dirty="0" smtClean="0"/>
          </a:p>
          <a:p>
            <a:r>
              <a:rPr lang="en-US" baseline="0" dirty="0" smtClean="0"/>
              <a:t>To address visual spatial, there needs to be more pattern and puzzle work.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29</a:t>
            </a:fld>
            <a:endParaRPr lang="en-US"/>
          </a:p>
        </p:txBody>
      </p:sp>
    </p:spTree>
    <p:extLst>
      <p:ext uri="{BB962C8B-B14F-4D97-AF65-F5344CB8AC3E}">
        <p14:creationId xmlns:p14="http://schemas.microsoft.com/office/powerpoint/2010/main" val="692760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kiddo</a:t>
            </a:r>
            <a:r>
              <a:rPr lang="en-US" baseline="0" dirty="0" smtClean="0"/>
              <a:t> will not benefit from </a:t>
            </a:r>
            <a:r>
              <a:rPr lang="en-US" baseline="0" dirty="0" err="1" smtClean="0"/>
              <a:t>Origo</a:t>
            </a:r>
            <a:r>
              <a:rPr lang="en-US" baseline="0" dirty="0" smtClean="0"/>
              <a:t> . While low average on fluency, this is a memory concern and additional fluency drills are need. Her struggles are with non-verbal reasoning. Her verbal reasoning is strong. There might be weakness in visualization of story problems, but with concept and pictorial supports she is successful. </a:t>
            </a:r>
          </a:p>
          <a:p>
            <a:endParaRPr lang="en-US" baseline="0" dirty="0" smtClean="0"/>
          </a:p>
        </p:txBody>
      </p:sp>
      <p:sp>
        <p:nvSpPr>
          <p:cNvPr id="4" name="Slide Number Placeholder 3"/>
          <p:cNvSpPr>
            <a:spLocks noGrp="1"/>
          </p:cNvSpPr>
          <p:nvPr>
            <p:ph type="sldNum" sz="quarter" idx="10"/>
          </p:nvPr>
        </p:nvSpPr>
        <p:spPr/>
        <p:txBody>
          <a:bodyPr/>
          <a:lstStyle/>
          <a:p>
            <a:fld id="{E89FADB2-D290-4EB5-B61D-EE027C8CEC15}" type="slidenum">
              <a:rPr lang="en-US" smtClean="0"/>
              <a:t>30</a:t>
            </a:fld>
            <a:endParaRPr lang="en-US"/>
          </a:p>
        </p:txBody>
      </p:sp>
    </p:spTree>
    <p:extLst>
      <p:ext uri="{BB962C8B-B14F-4D97-AF65-F5344CB8AC3E}">
        <p14:creationId xmlns:p14="http://schemas.microsoft.com/office/powerpoint/2010/main" val="692760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Keep in mind that certain students may struggle</a:t>
            </a:r>
            <a:r>
              <a:rPr lang="en-US" baseline="0" dirty="0" smtClean="0"/>
              <a:t> with one type of approach over another.  Skills needed to be successful in an Inquiry approach include executive functioning (focus, shift in mid stream), fluid reasoning and strong working memory (long term, short term plus executive functioning). Many students with a disability struggle with these skills. If a lesson calls for the students to “discover” the solution, then they may struggle. </a:t>
            </a:r>
          </a:p>
          <a:p>
            <a:endParaRPr lang="en-US" baseline="0" dirty="0" smtClean="0"/>
          </a:p>
          <a:p>
            <a:r>
              <a:rPr lang="en-US" baseline="0" dirty="0" smtClean="0"/>
              <a:t>Either shift to a mastery approach or provide the necessary scaffolds such as changing to a CRA approach.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31</a:t>
            </a:fld>
            <a:endParaRPr lang="en-US"/>
          </a:p>
        </p:txBody>
      </p:sp>
    </p:spTree>
    <p:extLst>
      <p:ext uri="{BB962C8B-B14F-4D97-AF65-F5344CB8AC3E}">
        <p14:creationId xmlns:p14="http://schemas.microsoft.com/office/powerpoint/2010/main" val="2373280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skills are required to enter into ORIGO- Checklist provided in 1</a:t>
            </a:r>
            <a:r>
              <a:rPr lang="en-US" baseline="30000" dirty="0" smtClean="0"/>
              <a:t>st</a:t>
            </a:r>
            <a:r>
              <a:rPr lang="en-US" baseline="0" dirty="0" smtClean="0"/>
              <a:t> Grade page 2-3 of the </a:t>
            </a:r>
            <a:r>
              <a:rPr lang="en-US" baseline="0" dirty="0" err="1" smtClean="0"/>
              <a:t>blackline</a:t>
            </a:r>
            <a:r>
              <a:rPr lang="en-US" baseline="0" dirty="0" smtClean="0"/>
              <a:t> masters.  Use the Math their Way assessment to determine if these skills are present.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32</a:t>
            </a:fld>
            <a:endParaRPr lang="en-US"/>
          </a:p>
        </p:txBody>
      </p:sp>
    </p:spTree>
    <p:extLst>
      <p:ext uri="{BB962C8B-B14F-4D97-AF65-F5344CB8AC3E}">
        <p14:creationId xmlns:p14="http://schemas.microsoft.com/office/powerpoint/2010/main" val="1200144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a:t>
            </a:r>
            <a:r>
              <a:rPr lang="en-US" baseline="0" dirty="0" smtClean="0"/>
              <a:t> </a:t>
            </a:r>
            <a:r>
              <a:rPr lang="en-US" baseline="0" dirty="0" err="1" smtClean="0"/>
              <a:t>origo</a:t>
            </a:r>
            <a:r>
              <a:rPr lang="en-US" baseline="0" dirty="0" smtClean="0"/>
              <a:t> only address computation through the four operations, then simply start with addition. </a:t>
            </a:r>
          </a:p>
          <a:p>
            <a:r>
              <a:rPr lang="en-US" baseline="0" dirty="0" smtClean="0"/>
              <a:t>Have they mastered the skills on the Addition Scope and Sequence? If no, find out where they have began to see a problem. Start there. This means for a 5</a:t>
            </a:r>
            <a:r>
              <a:rPr lang="en-US" baseline="30000" dirty="0" smtClean="0"/>
              <a:t>th</a:t>
            </a:r>
            <a:r>
              <a:rPr lang="en-US" baseline="0" dirty="0" smtClean="0"/>
              <a:t> grader who cannot count on (cardinality) you will start in the first grade book. </a:t>
            </a:r>
          </a:p>
          <a:p>
            <a:endParaRPr lang="en-US" baseline="0" dirty="0" smtClean="0"/>
          </a:p>
          <a:p>
            <a:r>
              <a:rPr lang="en-US" baseline="0" dirty="0" smtClean="0"/>
              <a:t>If Addition is mastered then move to Subtraction and follow the same line of questioning and placement.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34</a:t>
            </a:fld>
            <a:endParaRPr lang="en-US"/>
          </a:p>
        </p:txBody>
      </p:sp>
    </p:spTree>
    <p:extLst>
      <p:ext uri="{BB962C8B-B14F-4D97-AF65-F5344CB8AC3E}">
        <p14:creationId xmlns:p14="http://schemas.microsoft.com/office/powerpoint/2010/main" val="1623261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t>
            </a:r>
            <a:r>
              <a:rPr lang="en-US" dirty="0" err="1" smtClean="0"/>
              <a:t>Samual</a:t>
            </a:r>
            <a:r>
              <a:rPr lang="en-US" dirty="0" smtClean="0"/>
              <a:t> profiles as indicated</a:t>
            </a:r>
            <a:r>
              <a:rPr lang="en-US" baseline="0" dirty="0" smtClean="0"/>
              <a:t> previously. </a:t>
            </a:r>
          </a:p>
          <a:p>
            <a:endParaRPr lang="en-US" baseline="0" dirty="0" smtClean="0"/>
          </a:p>
          <a:p>
            <a:r>
              <a:rPr lang="en-US" baseline="0" dirty="0" smtClean="0"/>
              <a:t>He as all the prerequisite skills to starting working with </a:t>
            </a:r>
            <a:r>
              <a:rPr lang="en-US" baseline="0" dirty="0" err="1" smtClean="0"/>
              <a:t>Origo</a:t>
            </a:r>
            <a:r>
              <a:rPr lang="en-US" baseline="0" dirty="0" smtClean="0"/>
              <a:t> as indicated under the number sense category. His weakness is Operations.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36</a:t>
            </a:fld>
            <a:endParaRPr lang="en-US"/>
          </a:p>
        </p:txBody>
      </p:sp>
    </p:spTree>
    <p:extLst>
      <p:ext uri="{BB962C8B-B14F-4D97-AF65-F5344CB8AC3E}">
        <p14:creationId xmlns:p14="http://schemas.microsoft.com/office/powerpoint/2010/main" val="401282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Since he can count on he can do additional problems like +0, +1 and +2.  The next set of strategies he doesn’t have mastered is Use doubles Strategy.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37</a:t>
            </a:fld>
            <a:endParaRPr lang="en-US"/>
          </a:p>
        </p:txBody>
      </p:sp>
    </p:spTree>
    <p:extLst>
      <p:ext uri="{BB962C8B-B14F-4D97-AF65-F5344CB8AC3E}">
        <p14:creationId xmlns:p14="http://schemas.microsoft.com/office/powerpoint/2010/main" val="3802507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t>
            </a:r>
            <a:r>
              <a:rPr lang="en-US" baseline="0" dirty="0" smtClean="0"/>
              <a:t> doesn’t have his double facts down. So this is the best place to start in the program. Unfortunately for Sam, he is in 5</a:t>
            </a:r>
            <a:r>
              <a:rPr lang="en-US" baseline="30000" dirty="0" smtClean="0"/>
              <a:t>th</a:t>
            </a:r>
            <a:r>
              <a:rPr lang="en-US" baseline="0" dirty="0" smtClean="0"/>
              <a:t> grade, but we need to start him in first grade unit 3. </a:t>
            </a:r>
          </a:p>
          <a:p>
            <a:endParaRPr lang="en-US" baseline="0" dirty="0" smtClean="0"/>
          </a:p>
          <a:p>
            <a:r>
              <a:rPr lang="en-US" baseline="0" dirty="0" smtClean="0"/>
              <a:t>Don’t let the child know you are starting in first grade.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38</a:t>
            </a:fld>
            <a:endParaRPr lang="en-US"/>
          </a:p>
        </p:txBody>
      </p:sp>
    </p:spTree>
    <p:extLst>
      <p:ext uri="{BB962C8B-B14F-4D97-AF65-F5344CB8AC3E}">
        <p14:creationId xmlns:p14="http://schemas.microsoft.com/office/powerpoint/2010/main" val="60241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a:t>
            </a:r>
            <a:r>
              <a:rPr lang="en-US" baseline="0" dirty="0" smtClean="0"/>
              <a:t> primary purpose of </a:t>
            </a:r>
            <a:r>
              <a:rPr lang="en-US" baseline="0" dirty="0" err="1" smtClean="0"/>
              <a:t>OrigoMath</a:t>
            </a:r>
            <a:r>
              <a:rPr lang="en-US" baseline="0" dirty="0" smtClean="0"/>
              <a:t> is to support students who are struggling with Number Sense and Computation- where the core is not adequate. </a:t>
            </a:r>
            <a:r>
              <a:rPr lang="en-US" baseline="0" dirty="0" err="1" smtClean="0"/>
              <a:t>OrigoMath</a:t>
            </a:r>
            <a:r>
              <a:rPr lang="en-US" baseline="0" dirty="0" smtClean="0"/>
              <a:t> also has some elements of algebraic thinking as well. </a:t>
            </a:r>
          </a:p>
          <a:p>
            <a:pPr marL="171450" indent="-171450">
              <a:buFont typeface="Arial" pitchFamily="34" charset="0"/>
              <a:buChar char="•"/>
            </a:pPr>
            <a:r>
              <a:rPr lang="en-US" baseline="0" dirty="0" smtClean="0"/>
              <a:t>After students develop a strong conceptual understanding then math fact fluency is developed through strategies instruction using the box of facts</a:t>
            </a:r>
          </a:p>
          <a:p>
            <a:pPr marL="171450" indent="-171450">
              <a:buFont typeface="Arial" pitchFamily="34" charset="0"/>
              <a:buChar char="•"/>
            </a:pPr>
            <a:r>
              <a:rPr lang="en-US" baseline="0" dirty="0" smtClean="0"/>
              <a:t>It is a multisensory program that requires </a:t>
            </a:r>
            <a:r>
              <a:rPr lang="en-US" baseline="0" dirty="0" err="1" smtClean="0"/>
              <a:t>manipulatives</a:t>
            </a:r>
            <a:r>
              <a:rPr lang="en-US" baseline="0" dirty="0" smtClean="0"/>
              <a:t> (use your Hands on Standards for the </a:t>
            </a:r>
            <a:r>
              <a:rPr lang="en-US" baseline="0" dirty="0" err="1" smtClean="0"/>
              <a:t>manipulatives</a:t>
            </a:r>
            <a:r>
              <a:rPr lang="en-US" baseline="0" dirty="0" smtClean="0"/>
              <a:t>) </a:t>
            </a:r>
          </a:p>
          <a:p>
            <a:pPr marL="171450" indent="-171450">
              <a:buFont typeface="Arial" pitchFamily="34" charset="0"/>
              <a:buChar char="•"/>
            </a:pPr>
            <a:r>
              <a:rPr lang="en-US" baseline="0" dirty="0" smtClean="0"/>
              <a:t>Caution: some lessons use a inquiry approach… this might be difficult for student with weak verbal reasoning, poor visualization, executive functioning concerns and intellectual disabilities- make the proper adjustments to the lesson</a:t>
            </a:r>
          </a:p>
          <a:p>
            <a:pPr marL="171450" indent="-171450">
              <a:buFont typeface="Arial" pitchFamily="34" charset="0"/>
              <a:buChar char="•"/>
            </a:pPr>
            <a:r>
              <a:rPr lang="en-US" baseline="0" dirty="0" smtClean="0"/>
              <a:t>Intended for grades 1-5- it is aligned with the Common Core, however you probably will not be working at the students grade level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7</a:t>
            </a:fld>
            <a:endParaRPr lang="en-US"/>
          </a:p>
        </p:txBody>
      </p:sp>
    </p:spTree>
    <p:extLst>
      <p:ext uri="{BB962C8B-B14F-4D97-AF65-F5344CB8AC3E}">
        <p14:creationId xmlns:p14="http://schemas.microsoft.com/office/powerpoint/2010/main" val="31960429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student journal</a:t>
            </a:r>
            <a:r>
              <a:rPr lang="en-US" baseline="0" dirty="0" smtClean="0"/>
              <a:t> will be to young for a 5</a:t>
            </a:r>
            <a:r>
              <a:rPr lang="en-US" baseline="30000" dirty="0" smtClean="0"/>
              <a:t>th</a:t>
            </a:r>
            <a:r>
              <a:rPr lang="en-US" baseline="0" dirty="0" smtClean="0"/>
              <a:t> grader so make adjustments.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39</a:t>
            </a:fld>
            <a:endParaRPr lang="en-US"/>
          </a:p>
        </p:txBody>
      </p:sp>
    </p:spTree>
    <p:extLst>
      <p:ext uri="{BB962C8B-B14F-4D97-AF65-F5344CB8AC3E}">
        <p14:creationId xmlns:p14="http://schemas.microsoft.com/office/powerpoint/2010/main" val="15182043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use your</a:t>
            </a:r>
            <a:r>
              <a:rPr lang="en-US" baseline="0" dirty="0" smtClean="0"/>
              <a:t> box of facts to reinforce doubles. Take out these and pass around to folks to explore. Note the key on the side of the box that explains the type of strategy used.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41</a:t>
            </a:fld>
            <a:endParaRPr lang="en-US"/>
          </a:p>
        </p:txBody>
      </p:sp>
    </p:spTree>
    <p:extLst>
      <p:ext uri="{BB962C8B-B14F-4D97-AF65-F5344CB8AC3E}">
        <p14:creationId xmlns:p14="http://schemas.microsoft.com/office/powerpoint/2010/main" val="26853733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Teaching the Use-Doubles Strategy for Addition Number Facts.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42</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use your</a:t>
            </a:r>
            <a:r>
              <a:rPr lang="en-US" baseline="0" dirty="0" smtClean="0"/>
              <a:t> box of facts to reinforce doubles. Take out these and pass around to folks to explore. Note the key on the side of the box that explains the type of strategy used.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45</a:t>
            </a:fld>
            <a:endParaRPr lang="en-US"/>
          </a:p>
        </p:txBody>
      </p:sp>
    </p:spTree>
    <p:extLst>
      <p:ext uri="{BB962C8B-B14F-4D97-AF65-F5344CB8AC3E}">
        <p14:creationId xmlns:p14="http://schemas.microsoft.com/office/powerpoint/2010/main" val="31726810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not research based but to show the possible amount of time it might take is based on their cognitive skills.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46</a:t>
            </a:fld>
            <a:endParaRPr lang="en-US"/>
          </a:p>
        </p:txBody>
      </p:sp>
    </p:spTree>
    <p:extLst>
      <p:ext uri="{BB962C8B-B14F-4D97-AF65-F5344CB8AC3E}">
        <p14:creationId xmlns:p14="http://schemas.microsoft.com/office/powerpoint/2010/main" val="29645314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three types of assessment for each unit.  You can also supplement this unit with additional assessments.</a:t>
            </a:r>
            <a:r>
              <a:rPr lang="en-US" baseline="0" dirty="0" smtClean="0"/>
              <a:t> If the child has a strong conceptual understanding of the doubles, doubles plus 1 and double plus 2 but simply cannot recall them fast enough then consider fluency drills using the Box of Facts and additional fluency sheets doing times drills.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47</a:t>
            </a:fld>
            <a:endParaRPr lang="en-US"/>
          </a:p>
        </p:txBody>
      </p:sp>
    </p:spTree>
    <p:extLst>
      <p:ext uri="{BB962C8B-B14F-4D97-AF65-F5344CB8AC3E}">
        <p14:creationId xmlns:p14="http://schemas.microsoft.com/office/powerpoint/2010/main" val="42018060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Bridge to 10 Strategy Card Video .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49</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 Bridge to 10 card to each person. Explain</a:t>
            </a:r>
            <a:r>
              <a:rPr lang="en-US" baseline="0" dirty="0" smtClean="0"/>
              <a:t> how to use the bridge to 10</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50</a:t>
            </a:fld>
            <a:endParaRPr lang="en-US"/>
          </a:p>
        </p:txBody>
      </p:sp>
    </p:spTree>
    <p:extLst>
      <p:ext uri="{BB962C8B-B14F-4D97-AF65-F5344CB8AC3E}">
        <p14:creationId xmlns:p14="http://schemas.microsoft.com/office/powerpoint/2010/main" val="18438039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Count On video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52</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 count on box of facts to each participant and</a:t>
            </a:r>
            <a:r>
              <a:rPr lang="en-US" baseline="0" dirty="0" smtClean="0"/>
              <a:t> practice using them with each other.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53</a:t>
            </a:fld>
            <a:endParaRPr lang="en-US"/>
          </a:p>
        </p:txBody>
      </p:sp>
    </p:spTree>
    <p:extLst>
      <p:ext uri="{BB962C8B-B14F-4D97-AF65-F5344CB8AC3E}">
        <p14:creationId xmlns:p14="http://schemas.microsoft.com/office/powerpoint/2010/main" val="405012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emphasized that this is an intervention NOT a replacement core curriculum.  As an intervention</a:t>
            </a:r>
            <a:r>
              <a:rPr lang="en-US" baseline="0" dirty="0" smtClean="0"/>
              <a:t> it doesn’t cover all of the math standards, only the number sense, computation and early algebraic thinking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8</a:t>
            </a:fld>
            <a:endParaRPr lang="en-US"/>
          </a:p>
        </p:txBody>
      </p:sp>
    </p:spTree>
    <p:extLst>
      <p:ext uri="{BB962C8B-B14F-4D97-AF65-F5344CB8AC3E}">
        <p14:creationId xmlns:p14="http://schemas.microsoft.com/office/powerpoint/2010/main" val="16515435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flash</a:t>
            </a:r>
            <a:r>
              <a:rPr lang="en-US" baseline="0" dirty="0" smtClean="0"/>
              <a:t> cards</a:t>
            </a:r>
            <a:r>
              <a:rPr lang="en-US" dirty="0" smtClean="0"/>
              <a:t> on box of facts to each participant and</a:t>
            </a:r>
            <a:r>
              <a:rPr lang="en-US" baseline="0" dirty="0" smtClean="0"/>
              <a:t> practice using them with each other.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54</a:t>
            </a:fld>
            <a:endParaRPr lang="en-US"/>
          </a:p>
        </p:txBody>
      </p:sp>
    </p:spTree>
    <p:extLst>
      <p:ext uri="{BB962C8B-B14F-4D97-AF65-F5344CB8AC3E}">
        <p14:creationId xmlns:p14="http://schemas.microsoft.com/office/powerpoint/2010/main" val="8799372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Think-Addition Subtraction Fact Strategy video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55</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this</a:t>
            </a:r>
            <a:r>
              <a:rPr lang="en-US" baseline="0" dirty="0" smtClean="0"/>
              <a:t> one and have them practice with each other.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56</a:t>
            </a:fld>
            <a:endParaRPr lang="en-US"/>
          </a:p>
        </p:txBody>
      </p:sp>
    </p:spTree>
    <p:extLst>
      <p:ext uri="{BB962C8B-B14F-4D97-AF65-F5344CB8AC3E}">
        <p14:creationId xmlns:p14="http://schemas.microsoft.com/office/powerpoint/2010/main" val="2506152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57</a:t>
            </a:fld>
            <a:endParaRPr lang="en-US"/>
          </a:p>
        </p:txBody>
      </p:sp>
    </p:spTree>
    <p:extLst>
      <p:ext uri="{BB962C8B-B14F-4D97-AF65-F5344CB8AC3E}">
        <p14:creationId xmlns:p14="http://schemas.microsoft.com/office/powerpoint/2010/main" val="26285615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a:t>
            </a:r>
            <a:r>
              <a:rPr lang="en-US" baseline="0" dirty="0" smtClean="0"/>
              <a:t>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58</a:t>
            </a:fld>
            <a:endParaRPr lang="en-US"/>
          </a:p>
        </p:txBody>
      </p:sp>
    </p:spTree>
    <p:extLst>
      <p:ext uri="{BB962C8B-B14F-4D97-AF65-F5344CB8AC3E}">
        <p14:creationId xmlns:p14="http://schemas.microsoft.com/office/powerpoint/2010/main" val="32582556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Teaching Use-Ten Strategy for Multiplication  video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59</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60</a:t>
            </a:fld>
            <a:endParaRPr lang="en-US"/>
          </a:p>
        </p:txBody>
      </p:sp>
    </p:spTree>
    <p:extLst>
      <p:ext uri="{BB962C8B-B14F-4D97-AF65-F5344CB8AC3E}">
        <p14:creationId xmlns:p14="http://schemas.microsoft.com/office/powerpoint/2010/main" val="40656209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Teaching the Doubling Strategy for Multiplication Strategy video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61</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62</a:t>
            </a:fld>
            <a:endParaRPr lang="en-US"/>
          </a:p>
        </p:txBody>
      </p:sp>
    </p:spTree>
    <p:extLst>
      <p:ext uri="{BB962C8B-B14F-4D97-AF65-F5344CB8AC3E}">
        <p14:creationId xmlns:p14="http://schemas.microsoft.com/office/powerpoint/2010/main" val="38836789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link to </a:t>
            </a:r>
            <a:r>
              <a:rPr lang="en-US" baseline="0" dirty="0" err="1" smtClean="0"/>
              <a:t>Mathedology</a:t>
            </a:r>
            <a:r>
              <a:rPr lang="en-US" baseline="0" dirty="0" smtClean="0"/>
              <a:t> on you tube for </a:t>
            </a:r>
            <a:r>
              <a:rPr lang="en-US" baseline="0" dirty="0" err="1" smtClean="0"/>
              <a:t>ORIGOmath</a:t>
            </a:r>
            <a:r>
              <a:rPr lang="en-US" baseline="0" dirty="0" smtClean="0"/>
              <a:t>. Scroll down to the Build Up Build Down Fact Strategy video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63</a:t>
            </a:fld>
            <a:endParaRPr lang="en-US"/>
          </a:p>
        </p:txBody>
      </p:sp>
    </p:spTree>
    <p:extLst>
      <p:ext uri="{BB962C8B-B14F-4D97-AF65-F5344CB8AC3E}">
        <p14:creationId xmlns:p14="http://schemas.microsoft.com/office/powerpoint/2010/main" val="1867155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Origomath</a:t>
            </a:r>
            <a:r>
              <a:rPr lang="en-US" baseline="0" dirty="0" smtClean="0"/>
              <a:t> covers these four domains at each grade level except for Multiplication and Division in the first grade.</a:t>
            </a:r>
          </a:p>
          <a:p>
            <a:endParaRPr lang="en-US" baseline="0" dirty="0" smtClean="0"/>
          </a:p>
          <a:p>
            <a:r>
              <a:rPr lang="en-US" baseline="0" dirty="0" smtClean="0"/>
              <a:t>Pass out to the participants the </a:t>
            </a:r>
            <a:r>
              <a:rPr lang="en-US" baseline="0" dirty="0" err="1" smtClean="0"/>
              <a:t>Origomath</a:t>
            </a:r>
            <a:r>
              <a:rPr lang="en-US" baseline="0" dirty="0" smtClean="0"/>
              <a:t> scope and sequence. A digital copy is available along with the </a:t>
            </a:r>
            <a:r>
              <a:rPr lang="en-US" baseline="0" dirty="0" err="1" smtClean="0"/>
              <a:t>powerpoint</a:t>
            </a:r>
            <a:r>
              <a:rPr lang="en-US" baseline="0" dirty="0" smtClean="0"/>
              <a:t>. </a:t>
            </a:r>
          </a:p>
          <a:p>
            <a:endParaRPr lang="en-US" baseline="0" dirty="0" smtClean="0"/>
          </a:p>
          <a:p>
            <a:r>
              <a:rPr lang="en-US" baseline="0" dirty="0" smtClean="0"/>
              <a:t>DPS adopted </a:t>
            </a:r>
            <a:r>
              <a:rPr lang="en-US" baseline="0" dirty="0" err="1" smtClean="0"/>
              <a:t>Origomath</a:t>
            </a:r>
            <a:r>
              <a:rPr lang="en-US" baseline="0" dirty="0" smtClean="0"/>
              <a:t> as a Tier 2-3 math intervention for grades 1-2.  It was adopted as a specially designed instruction tools for elementary mild moderate special educators.</a:t>
            </a:r>
          </a:p>
          <a:p>
            <a:endParaRPr lang="en-US" baseline="0" dirty="0" smtClean="0"/>
          </a:p>
          <a:p>
            <a:r>
              <a:rPr lang="en-US" baseline="0" dirty="0" smtClean="0"/>
              <a:t>The scope and sequence provides an idea of the types of skills addressed at each grade level. </a:t>
            </a:r>
          </a:p>
          <a:p>
            <a:endParaRPr lang="en-US" baseline="0" dirty="0" smtClean="0"/>
          </a:p>
        </p:txBody>
      </p:sp>
      <p:sp>
        <p:nvSpPr>
          <p:cNvPr id="4" name="Slide Number Placeholder 3"/>
          <p:cNvSpPr>
            <a:spLocks noGrp="1"/>
          </p:cNvSpPr>
          <p:nvPr>
            <p:ph type="sldNum" sz="quarter" idx="10"/>
          </p:nvPr>
        </p:nvSpPr>
        <p:spPr/>
        <p:txBody>
          <a:bodyPr/>
          <a:lstStyle/>
          <a:p>
            <a:fld id="{E89FADB2-D290-4EB5-B61D-EE027C8CEC15}" type="slidenum">
              <a:rPr lang="en-US" smtClean="0"/>
              <a:t>9</a:t>
            </a:fld>
            <a:endParaRPr lang="en-US"/>
          </a:p>
        </p:txBody>
      </p:sp>
    </p:spTree>
    <p:extLst>
      <p:ext uri="{BB962C8B-B14F-4D97-AF65-F5344CB8AC3E}">
        <p14:creationId xmlns:p14="http://schemas.microsoft.com/office/powerpoint/2010/main" val="3328917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64</a:t>
            </a:fld>
            <a:endParaRPr lang="en-US"/>
          </a:p>
        </p:txBody>
      </p:sp>
    </p:spTree>
    <p:extLst>
      <p:ext uri="{BB962C8B-B14F-4D97-AF65-F5344CB8AC3E}">
        <p14:creationId xmlns:p14="http://schemas.microsoft.com/office/powerpoint/2010/main" val="29749352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65</a:t>
            </a:fld>
            <a:endParaRPr lang="en-US"/>
          </a:p>
        </p:txBody>
      </p:sp>
    </p:spTree>
    <p:extLst>
      <p:ext uri="{BB962C8B-B14F-4D97-AF65-F5344CB8AC3E}">
        <p14:creationId xmlns:p14="http://schemas.microsoft.com/office/powerpoint/2010/main" val="11576316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and practice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66</a:t>
            </a:fld>
            <a:endParaRPr lang="en-US"/>
          </a:p>
        </p:txBody>
      </p:sp>
    </p:spTree>
    <p:extLst>
      <p:ext uri="{BB962C8B-B14F-4D97-AF65-F5344CB8AC3E}">
        <p14:creationId xmlns:p14="http://schemas.microsoft.com/office/powerpoint/2010/main" val="7617893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section, log</a:t>
            </a:r>
            <a:r>
              <a:rPr lang="en-US" baseline="0" dirty="0" smtClean="0"/>
              <a:t> into School Net and show them how to find the materials. </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67</a:t>
            </a:fld>
            <a:endParaRPr lang="en-US"/>
          </a:p>
        </p:txBody>
      </p:sp>
    </p:spTree>
    <p:extLst>
      <p:ext uri="{BB962C8B-B14F-4D97-AF65-F5344CB8AC3E}">
        <p14:creationId xmlns:p14="http://schemas.microsoft.com/office/powerpoint/2010/main" val="35424713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possible go to school</a:t>
            </a:r>
            <a:r>
              <a:rPr lang="en-US" baseline="0" dirty="0" smtClean="0"/>
              <a:t> net to find these three curriculum. If not then use these slides to show how to find them in School Net. These slides are here for folks to refer to if they are struggling on how to find the. </a:t>
            </a:r>
          </a:p>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68</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75</a:t>
            </a:fld>
            <a:endParaRPr lang="en-US"/>
          </a:p>
        </p:txBody>
      </p:sp>
    </p:spTree>
    <p:extLst>
      <p:ext uri="{BB962C8B-B14F-4D97-AF65-F5344CB8AC3E}">
        <p14:creationId xmlns:p14="http://schemas.microsoft.com/office/powerpoint/2010/main" val="1357219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Introduce when the students have the necessary prerequisite concepts and skills, pictorial models are used to help students visualize the mental strategy.</a:t>
            </a:r>
          </a:p>
          <a:p>
            <a:pPr marL="171450" indent="-171450">
              <a:buFont typeface="Arial" pitchFamily="34" charset="0"/>
              <a:buChar char="•"/>
            </a:pPr>
            <a:r>
              <a:rPr lang="en-US" dirty="0" smtClean="0"/>
              <a:t>Reinforce</a:t>
            </a:r>
            <a:r>
              <a:rPr lang="en-US" baseline="0" dirty="0" smtClean="0"/>
              <a:t> the new strategy applied in activities and games situations. This stage often links the pictorial to the symbolic of the practice. </a:t>
            </a:r>
          </a:p>
          <a:p>
            <a:pPr marL="171450" indent="-171450">
              <a:buFont typeface="Arial" pitchFamily="34" charset="0"/>
              <a:buChar char="•"/>
            </a:pPr>
            <a:r>
              <a:rPr lang="en-US" baseline="0" dirty="0" smtClean="0"/>
              <a:t>Practice using a mix of experiences that are necessary to become fluent such as written work, oral answers, games, written answers </a:t>
            </a:r>
            <a:r>
              <a:rPr lang="en-US" baseline="0" dirty="0" err="1" smtClean="0"/>
              <a:t>etc</a:t>
            </a:r>
            <a:endParaRPr lang="en-US" baseline="0" dirty="0" smtClean="0"/>
          </a:p>
          <a:p>
            <a:pPr marL="171450" indent="-171450">
              <a:buFont typeface="Arial" pitchFamily="34" charset="0"/>
              <a:buChar char="•"/>
            </a:pPr>
            <a:r>
              <a:rPr lang="en-US" baseline="0" dirty="0" smtClean="0"/>
              <a:t>Extend- once mastered the strategies and skills are applied to numbers beyond the basic fact range</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10</a:t>
            </a:fld>
            <a:endParaRPr lang="en-US"/>
          </a:p>
        </p:txBody>
      </p:sp>
    </p:spTree>
    <p:extLst>
      <p:ext uri="{BB962C8B-B14F-4D97-AF65-F5344CB8AC3E}">
        <p14:creationId xmlns:p14="http://schemas.microsoft.com/office/powerpoint/2010/main" val="2699686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follows the multiplication</a:t>
            </a:r>
            <a:r>
              <a:rPr lang="en-US" baseline="0" dirty="0" smtClean="0"/>
              <a:t> scope and sequence but demonstrating how the four teaching stages progress.  This is important as later we are going to talk about how to customize the scope and sequence for an </a:t>
            </a:r>
            <a:r>
              <a:rPr lang="en-US" baseline="0" dirty="0" err="1" smtClean="0"/>
              <a:t>invidividual</a:t>
            </a:r>
            <a:r>
              <a:rPr lang="en-US" baseline="0" dirty="0" smtClean="0"/>
              <a:t>  child based on their needs.</a:t>
            </a:r>
          </a:p>
          <a:p>
            <a:endParaRPr lang="en-US" baseline="0" dirty="0" smtClean="0"/>
          </a:p>
          <a:p>
            <a:r>
              <a:rPr lang="en-US" baseline="0" dirty="0" smtClean="0"/>
              <a:t>Review the slide</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11</a:t>
            </a:fld>
            <a:endParaRPr lang="en-US"/>
          </a:p>
        </p:txBody>
      </p:sp>
    </p:spTree>
    <p:extLst>
      <p:ext uri="{BB962C8B-B14F-4D97-AF65-F5344CB8AC3E}">
        <p14:creationId xmlns:p14="http://schemas.microsoft.com/office/powerpoint/2010/main" val="2047637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Quickly</a:t>
            </a:r>
            <a:r>
              <a:rPr lang="en-US" baseline="0" dirty="0" smtClean="0"/>
              <a:t> review – point out the key words Introduce, reinforce, practice and extend</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12</a:t>
            </a:fld>
            <a:endParaRPr lang="en-US"/>
          </a:p>
        </p:txBody>
      </p:sp>
    </p:spTree>
    <p:extLst>
      <p:ext uri="{BB962C8B-B14F-4D97-AF65-F5344CB8AC3E}">
        <p14:creationId xmlns:p14="http://schemas.microsoft.com/office/powerpoint/2010/main" val="2047637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continues in</a:t>
            </a:r>
            <a:r>
              <a:rPr lang="en-US" baseline="0" dirty="0" smtClean="0"/>
              <a:t> each grade level. The full chart for multiplication and division can be passed around the room. (Keep this as it the only ones we have).</a:t>
            </a:r>
            <a:endParaRPr lang="en-US" dirty="0"/>
          </a:p>
        </p:txBody>
      </p:sp>
      <p:sp>
        <p:nvSpPr>
          <p:cNvPr id="4" name="Slide Number Placeholder 3"/>
          <p:cNvSpPr>
            <a:spLocks noGrp="1"/>
          </p:cNvSpPr>
          <p:nvPr>
            <p:ph type="sldNum" sz="quarter" idx="10"/>
          </p:nvPr>
        </p:nvSpPr>
        <p:spPr/>
        <p:txBody>
          <a:bodyPr/>
          <a:lstStyle/>
          <a:p>
            <a:fld id="{E89FADB2-D290-4EB5-B61D-EE027C8CEC15}" type="slidenum">
              <a:rPr lang="en-US" smtClean="0"/>
              <a:t>13</a:t>
            </a:fld>
            <a:endParaRPr lang="en-US"/>
          </a:p>
        </p:txBody>
      </p:sp>
    </p:spTree>
    <p:extLst>
      <p:ext uri="{BB962C8B-B14F-4D97-AF65-F5344CB8AC3E}">
        <p14:creationId xmlns:p14="http://schemas.microsoft.com/office/powerpoint/2010/main" val="2047637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89EA3E95-B54D-44B4-B5BB-E2EB29FA0F26}" type="datetimeFigureOut">
              <a:rPr lang="en-US" smtClean="0"/>
              <a:t>7/24/2013</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3C0E97E-00A4-40F3-A57D-205DFC3F8FAC}"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EA3E95-B54D-44B4-B5BB-E2EB29FA0F26}" type="datetimeFigureOut">
              <a:rPr lang="en-US" smtClean="0"/>
              <a:t>7/24/2013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EA3E95-B54D-44B4-B5BB-E2EB29FA0F26}" type="datetimeFigureOut">
              <a:rPr lang="en-US" smtClean="0"/>
              <a:t>7/24/2013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EA3E95-B54D-44B4-B5BB-E2EB29FA0F26}" type="datetimeFigureOut">
              <a:rPr lang="en-US" smtClean="0"/>
              <a:t>7/24/2013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EA3E95-B54D-44B4-B5BB-E2EB29FA0F26}" type="datetimeFigureOut">
              <a:rPr lang="en-US" smtClean="0"/>
              <a:t>7/24/2013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9EA3E95-B54D-44B4-B5BB-E2EB29FA0F26}" type="datetimeFigureOut">
              <a:rPr lang="en-US" smtClean="0"/>
              <a:t>7/24/2013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C0E97E-00A4-40F3-A57D-205DFC3F8FAC}"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9EA3E95-B54D-44B4-B5BB-E2EB29FA0F26}" type="datetimeFigureOut">
              <a:rPr lang="en-US" smtClean="0"/>
              <a:t>7/24/2013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EA3E95-B54D-44B4-B5BB-E2EB29FA0F26}" type="datetimeFigureOut">
              <a:rPr lang="en-US" smtClean="0"/>
              <a:t>7/24/2013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EA3E95-B54D-44B4-B5BB-E2EB29FA0F26}" type="datetimeFigureOut">
              <a:rPr lang="en-US" smtClean="0"/>
              <a:t>7/24/2013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9EA3E95-B54D-44B4-B5BB-E2EB29FA0F26}" type="datetimeFigureOut">
              <a:rPr lang="en-US" smtClean="0"/>
              <a:t>7/24/2013</a:t>
            </a:fld>
            <a:endParaRPr lang="en-US"/>
          </a:p>
        </p:txBody>
      </p:sp>
      <p:sp>
        <p:nvSpPr>
          <p:cNvPr id="7" name="Slide Number Placeholder 6"/>
          <p:cNvSpPr>
            <a:spLocks noGrp="1"/>
          </p:cNvSpPr>
          <p:nvPr>
            <p:ph type="sldNum" sz="quarter" idx="12"/>
          </p:nvPr>
        </p:nvSpPr>
        <p:spPr/>
        <p:txBody>
          <a:bodyPr/>
          <a:lstStyle/>
          <a:p>
            <a:fld id="{03C0E97E-00A4-40F3-A57D-205DFC3F8FAC}"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EA3E95-B54D-44B4-B5BB-E2EB29FA0F26}" type="datetimeFigureOut">
              <a:rPr lang="en-US" smtClean="0"/>
              <a:t>7/24/2013</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03C0E97E-00A4-40F3-A57D-205DFC3F8FA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89EA3E95-B54D-44B4-B5BB-E2EB29FA0F26}" type="datetimeFigureOut">
              <a:rPr lang="en-US" smtClean="0"/>
              <a:t>7/24/2013</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03C0E97E-00A4-40F3-A57D-205DFC3F8FA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origoeducation.com/" TargetMode="External"/><Relationship Id="rId2" Type="http://schemas.openxmlformats.org/officeDocument/2006/relationships/hyperlink" Target="http://sdimathdps.wikispaces.com/home" TargetMode="External"/><Relationship Id="rId1" Type="http://schemas.openxmlformats.org/officeDocument/2006/relationships/slideLayout" Target="../slideLayouts/slideLayout7.xml"/><Relationship Id="rId4" Type="http://schemas.openxmlformats.org/officeDocument/2006/relationships/hyperlink" Target="http://www.youtube.com/playlist?list=PLC16FE7FD2F10E42C"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5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5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hyperlink" Target="http://www.youtube.com/playlist?list=PLC16FE7FD2F10E42C"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Origo</a:t>
            </a:r>
            <a:r>
              <a:rPr lang="en-US" dirty="0" smtClean="0"/>
              <a:t> Math </a:t>
            </a:r>
            <a:endParaRPr lang="en-US" dirty="0"/>
          </a:p>
        </p:txBody>
      </p:sp>
      <p:sp>
        <p:nvSpPr>
          <p:cNvPr id="3" name="Subtitle 2"/>
          <p:cNvSpPr>
            <a:spLocks noGrp="1"/>
          </p:cNvSpPr>
          <p:nvPr>
            <p:ph type="subTitle" idx="1"/>
          </p:nvPr>
        </p:nvSpPr>
        <p:spPr/>
        <p:txBody>
          <a:bodyPr/>
          <a:lstStyle/>
          <a:p>
            <a:r>
              <a:rPr lang="en-US" dirty="0" smtClean="0"/>
              <a:t>Specially Designed Instructional Tool for Students with concerns in Mathematics </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228600"/>
            <a:ext cx="2057400" cy="204630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63" y="5849857"/>
            <a:ext cx="6054706" cy="990557"/>
          </a:xfrm>
          <a:prstGeom prst="rect">
            <a:avLst/>
          </a:prstGeom>
        </p:spPr>
      </p:pic>
    </p:spTree>
    <p:extLst>
      <p:ext uri="{BB962C8B-B14F-4D97-AF65-F5344CB8AC3E}">
        <p14:creationId xmlns:p14="http://schemas.microsoft.com/office/powerpoint/2010/main" val="2593246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637343040"/>
              </p:ext>
            </p:extLst>
          </p:nvPr>
        </p:nvGraphicFramePr>
        <p:xfrm>
          <a:off x="914400" y="914400"/>
          <a:ext cx="73914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41141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4495800" y="914400"/>
            <a:ext cx="3303587" cy="1463675"/>
          </a:xfrm>
        </p:spPr>
        <p:txBody>
          <a:bodyPr/>
          <a:lstStyle/>
          <a:p>
            <a:r>
              <a:rPr lang="en-US" dirty="0" smtClean="0"/>
              <a:t>2</a:t>
            </a:r>
            <a:r>
              <a:rPr lang="en-US" baseline="30000" dirty="0" smtClean="0"/>
              <a:t>nd</a:t>
            </a:r>
            <a:r>
              <a:rPr lang="en-US" dirty="0" smtClean="0"/>
              <a:t> Grade </a:t>
            </a:r>
            <a:endParaRPr lang="en-US" dirty="0"/>
          </a:p>
        </p:txBody>
      </p:sp>
      <p:sp>
        <p:nvSpPr>
          <p:cNvPr id="11" name="Text Placeholder 10"/>
          <p:cNvSpPr>
            <a:spLocks noGrp="1"/>
          </p:cNvSpPr>
          <p:nvPr>
            <p:ph type="body" sz="half" idx="4294967295"/>
          </p:nvPr>
        </p:nvSpPr>
        <p:spPr>
          <a:xfrm>
            <a:off x="4419600" y="2438400"/>
            <a:ext cx="3298825" cy="1517650"/>
          </a:xfrm>
        </p:spPr>
        <p:txBody>
          <a:bodyPr>
            <a:normAutofit fontScale="92500" lnSpcReduction="20000"/>
          </a:bodyPr>
          <a:lstStyle/>
          <a:p>
            <a:r>
              <a:rPr lang="en-US" dirty="0" smtClean="0"/>
              <a:t>Multiplication Skills </a:t>
            </a:r>
          </a:p>
          <a:p>
            <a:pPr lvl="1"/>
            <a:r>
              <a:rPr lang="en-US" dirty="0" smtClean="0"/>
              <a:t>Introducing the Doubling Strategy</a:t>
            </a:r>
          </a:p>
          <a:p>
            <a:pPr lvl="1"/>
            <a:r>
              <a:rPr lang="en-US" dirty="0" smtClean="0"/>
              <a:t>Reinforcement of Doubling Strategies</a:t>
            </a:r>
            <a:endParaRPr lang="en-US" dirty="0"/>
          </a:p>
        </p:txBody>
      </p:sp>
      <p:pic>
        <p:nvPicPr>
          <p:cNvPr id="12" name="Picture Placeholder 11"/>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533400" y="381000"/>
            <a:ext cx="3208338" cy="6176764"/>
          </a:xfrm>
        </p:spPr>
      </p:pic>
    </p:spTree>
    <p:extLst>
      <p:ext uri="{BB962C8B-B14F-4D97-AF65-F5344CB8AC3E}">
        <p14:creationId xmlns:p14="http://schemas.microsoft.com/office/powerpoint/2010/main" val="11921200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4495800" y="914400"/>
            <a:ext cx="3303587" cy="1463675"/>
          </a:xfrm>
        </p:spPr>
        <p:txBody>
          <a:bodyPr/>
          <a:lstStyle/>
          <a:p>
            <a:r>
              <a:rPr lang="en-US" dirty="0" smtClean="0"/>
              <a:t>3</a:t>
            </a:r>
            <a:r>
              <a:rPr lang="en-US" baseline="30000" dirty="0" smtClean="0"/>
              <a:t>rd</a:t>
            </a:r>
            <a:r>
              <a:rPr lang="en-US" dirty="0" smtClean="0"/>
              <a:t>  Grade </a:t>
            </a:r>
            <a:endParaRPr lang="en-US" dirty="0"/>
          </a:p>
        </p:txBody>
      </p:sp>
      <p:sp>
        <p:nvSpPr>
          <p:cNvPr id="11" name="Text Placeholder 10"/>
          <p:cNvSpPr>
            <a:spLocks noGrp="1"/>
          </p:cNvSpPr>
          <p:nvPr>
            <p:ph type="body" sz="half" idx="4294967295"/>
          </p:nvPr>
        </p:nvSpPr>
        <p:spPr>
          <a:xfrm>
            <a:off x="4419600" y="2438400"/>
            <a:ext cx="3298825" cy="2819400"/>
          </a:xfrm>
        </p:spPr>
        <p:txBody>
          <a:bodyPr>
            <a:normAutofit fontScale="70000" lnSpcReduction="20000"/>
          </a:bodyPr>
          <a:lstStyle/>
          <a:p>
            <a:r>
              <a:rPr lang="en-US" dirty="0" smtClean="0"/>
              <a:t>Multiplication Skills </a:t>
            </a:r>
          </a:p>
          <a:p>
            <a:pPr lvl="1"/>
            <a:r>
              <a:rPr lang="en-US" dirty="0" smtClean="0"/>
              <a:t>Practice Doubling Facts </a:t>
            </a:r>
          </a:p>
          <a:p>
            <a:pPr lvl="1"/>
            <a:r>
              <a:rPr lang="en-US" dirty="0" smtClean="0"/>
              <a:t>Expend Doubling Strategy</a:t>
            </a:r>
          </a:p>
          <a:p>
            <a:pPr lvl="1"/>
            <a:r>
              <a:rPr lang="en-US" dirty="0" smtClean="0"/>
              <a:t>Practice x 2 and x 5 facts</a:t>
            </a:r>
          </a:p>
          <a:p>
            <a:pPr lvl="1"/>
            <a:r>
              <a:rPr lang="en-US" dirty="0" smtClean="0"/>
              <a:t>Introduce the ten strategy</a:t>
            </a:r>
          </a:p>
          <a:p>
            <a:pPr lvl="1"/>
            <a:r>
              <a:rPr lang="en-US" dirty="0" smtClean="0"/>
              <a:t>Reinforce the 10 strategy</a:t>
            </a:r>
          </a:p>
          <a:p>
            <a:pPr lvl="1"/>
            <a:r>
              <a:rPr lang="en-US" dirty="0" smtClean="0"/>
              <a:t>Practice the 10 facts </a:t>
            </a:r>
          </a:p>
          <a:p>
            <a:pPr lvl="1"/>
            <a:r>
              <a:rPr lang="en-US" dirty="0" smtClean="0"/>
              <a:t>Extend the 10 strategy</a:t>
            </a:r>
          </a:p>
          <a:p>
            <a:pPr lvl="1"/>
            <a:r>
              <a:rPr lang="en-US" dirty="0" smtClean="0"/>
              <a:t>Introduce a rule strategy</a:t>
            </a:r>
          </a:p>
          <a:p>
            <a:pPr lvl="1"/>
            <a:r>
              <a:rPr lang="en-US" dirty="0" smtClean="0"/>
              <a:t>Reinforce a rule strategy</a:t>
            </a:r>
          </a:p>
          <a:p>
            <a:pPr lvl="1"/>
            <a:r>
              <a:rPr lang="en-US" dirty="0" smtClean="0"/>
              <a:t>Practice a rule strategy </a:t>
            </a: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381000"/>
            <a:ext cx="4105071" cy="5410200"/>
          </a:xfrm>
          <a:prstGeom prst="rect">
            <a:avLst/>
          </a:prstGeom>
        </p:spPr>
      </p:pic>
    </p:spTree>
    <p:extLst>
      <p:ext uri="{BB962C8B-B14F-4D97-AF65-F5344CB8AC3E}">
        <p14:creationId xmlns:p14="http://schemas.microsoft.com/office/powerpoint/2010/main" val="1511676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4495800" y="914400"/>
            <a:ext cx="3303587" cy="1463675"/>
          </a:xfrm>
        </p:spPr>
        <p:txBody>
          <a:bodyPr/>
          <a:lstStyle/>
          <a:p>
            <a:r>
              <a:rPr lang="en-US" dirty="0" smtClean="0"/>
              <a:t>4</a:t>
            </a:r>
            <a:r>
              <a:rPr lang="en-US" baseline="30000" dirty="0" smtClean="0"/>
              <a:t>th</a:t>
            </a:r>
            <a:r>
              <a:rPr lang="en-US" dirty="0" smtClean="0"/>
              <a:t>  Grade </a:t>
            </a:r>
            <a:endParaRPr lang="en-US" dirty="0"/>
          </a:p>
        </p:txBody>
      </p:sp>
      <p:sp>
        <p:nvSpPr>
          <p:cNvPr id="11" name="Text Placeholder 10"/>
          <p:cNvSpPr>
            <a:spLocks noGrp="1"/>
          </p:cNvSpPr>
          <p:nvPr>
            <p:ph type="body" sz="half" idx="4294967295"/>
          </p:nvPr>
        </p:nvSpPr>
        <p:spPr>
          <a:xfrm>
            <a:off x="4419600" y="2438400"/>
            <a:ext cx="3298825" cy="2819400"/>
          </a:xfrm>
        </p:spPr>
        <p:txBody>
          <a:bodyPr>
            <a:normAutofit/>
          </a:bodyPr>
          <a:lstStyle/>
          <a:p>
            <a:r>
              <a:rPr lang="en-US" dirty="0" smtClean="0"/>
              <a:t>Multiplication Skills </a:t>
            </a:r>
          </a:p>
          <a:p>
            <a:pPr lvl="1"/>
            <a:r>
              <a:rPr lang="en-US" dirty="0" smtClean="0"/>
              <a:t>Practice</a:t>
            </a:r>
          </a:p>
          <a:p>
            <a:pPr lvl="1"/>
            <a:r>
              <a:rPr lang="en-US" dirty="0" smtClean="0"/>
              <a:t>Reinforce</a:t>
            </a:r>
          </a:p>
          <a:p>
            <a:pPr lvl="1"/>
            <a:r>
              <a:rPr lang="en-US" dirty="0" smtClean="0"/>
              <a:t>Extend</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900" y="838200"/>
            <a:ext cx="4076804" cy="4876800"/>
          </a:xfrm>
          <a:prstGeom prst="rect">
            <a:avLst/>
          </a:prstGeom>
        </p:spPr>
      </p:pic>
    </p:spTree>
    <p:extLst>
      <p:ext uri="{BB962C8B-B14F-4D97-AF65-F5344CB8AC3E}">
        <p14:creationId xmlns:p14="http://schemas.microsoft.com/office/powerpoint/2010/main" val="3751523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sz="3200" b="1" dirty="0" smtClean="0"/>
              <a:t>Grade 1-5 Teacher Source Book</a:t>
            </a:r>
            <a:endParaRPr lang="en-US" sz="3200" b="1" dirty="0"/>
          </a:p>
        </p:txBody>
      </p:sp>
      <p:sp>
        <p:nvSpPr>
          <p:cNvPr id="3" name="Explosion 1 2"/>
          <p:cNvSpPr/>
          <p:nvPr/>
        </p:nvSpPr>
        <p:spPr>
          <a:xfrm>
            <a:off x="5410200" y="1600200"/>
            <a:ext cx="2895600" cy="45720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Purchased for Elementary Traditional School Mild Moderate</a:t>
            </a:r>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7172"/>
          <a:stretch/>
        </p:blipFill>
        <p:spPr>
          <a:xfrm>
            <a:off x="990600" y="1600200"/>
            <a:ext cx="3475261" cy="4438650"/>
          </a:xfrm>
          <a:prstGeom prst="rect">
            <a:avLst/>
          </a:prstGeom>
        </p:spPr>
      </p:pic>
    </p:spTree>
    <p:extLst>
      <p:ext uri="{BB962C8B-B14F-4D97-AF65-F5344CB8AC3E}">
        <p14:creationId xmlns:p14="http://schemas.microsoft.com/office/powerpoint/2010/main" val="41358137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43490" y="1027664"/>
            <a:ext cx="7024744" cy="648736"/>
          </a:xfrm>
        </p:spPr>
        <p:txBody>
          <a:bodyPr>
            <a:normAutofit/>
          </a:bodyPr>
          <a:lstStyle/>
          <a:p>
            <a:pPr algn="ctr"/>
            <a:r>
              <a:rPr lang="en-US" sz="3200" b="1" dirty="0" smtClean="0"/>
              <a:t>Source Book Scavenger Hunt </a:t>
            </a:r>
            <a:endParaRPr lang="en-US" sz="3200" b="1" dirty="0"/>
          </a:p>
        </p:txBody>
      </p:sp>
      <p:sp>
        <p:nvSpPr>
          <p:cNvPr id="4" name="Content Placeholder 3"/>
          <p:cNvSpPr>
            <a:spLocks noGrp="1"/>
          </p:cNvSpPr>
          <p:nvPr>
            <p:ph sz="quarter" idx="13"/>
          </p:nvPr>
        </p:nvSpPr>
        <p:spPr/>
        <p:txBody>
          <a:bodyPr>
            <a:normAutofit/>
          </a:bodyPr>
          <a:lstStyle/>
          <a:p>
            <a:pPr marL="68580" indent="0">
              <a:buNone/>
            </a:pPr>
            <a:r>
              <a:rPr lang="en-US" sz="2800" b="1" dirty="0" smtClean="0">
                <a:solidFill>
                  <a:srgbClr val="00B050"/>
                </a:solidFill>
              </a:rPr>
              <a:t>In groups of two or three explore one grade level Source Book. Use post it’s to label the following parts </a:t>
            </a:r>
            <a:endParaRPr lang="en-US" sz="2800" b="1" dirty="0">
              <a:solidFill>
                <a:srgbClr val="00B050"/>
              </a:solidFill>
            </a:endParaRPr>
          </a:p>
        </p:txBody>
      </p:sp>
      <p:sp>
        <p:nvSpPr>
          <p:cNvPr id="5" name="Content Placeholder 4"/>
          <p:cNvSpPr>
            <a:spLocks noGrp="1"/>
          </p:cNvSpPr>
          <p:nvPr>
            <p:ph sz="quarter" idx="14"/>
          </p:nvPr>
        </p:nvSpPr>
        <p:spPr>
          <a:xfrm>
            <a:off x="4343400" y="1905000"/>
            <a:ext cx="4267200" cy="3901439"/>
          </a:xfrm>
        </p:spPr>
        <p:txBody>
          <a:bodyPr>
            <a:normAutofit/>
          </a:bodyPr>
          <a:lstStyle/>
          <a:p>
            <a:pPr>
              <a:buFont typeface="Wingdings" pitchFamily="2" charset="2"/>
              <a:buChar char="v"/>
            </a:pPr>
            <a:r>
              <a:rPr lang="en-US" sz="3200" b="1" dirty="0" smtClean="0"/>
              <a:t>An addition lesson</a:t>
            </a:r>
          </a:p>
          <a:p>
            <a:pPr>
              <a:buFont typeface="Wingdings" pitchFamily="2" charset="2"/>
              <a:buChar char="v"/>
            </a:pPr>
            <a:r>
              <a:rPr lang="en-US" sz="3200" b="1" dirty="0" smtClean="0"/>
              <a:t>Prerequisite Checklist </a:t>
            </a:r>
          </a:p>
          <a:p>
            <a:pPr>
              <a:buFont typeface="Wingdings" pitchFamily="2" charset="2"/>
              <a:buChar char="v"/>
            </a:pPr>
            <a:r>
              <a:rPr lang="en-US" sz="3200" b="1" dirty="0" smtClean="0"/>
              <a:t>Post Test </a:t>
            </a:r>
          </a:p>
          <a:p>
            <a:pPr>
              <a:buFont typeface="Wingdings" pitchFamily="2" charset="2"/>
              <a:buChar char="v"/>
            </a:pPr>
            <a:r>
              <a:rPr lang="en-US" sz="3200" b="1" dirty="0" smtClean="0"/>
              <a:t>End of Unit test </a:t>
            </a:r>
          </a:p>
          <a:p>
            <a:pPr>
              <a:buFont typeface="Wingdings" pitchFamily="2" charset="2"/>
              <a:buChar char="v"/>
            </a:pPr>
            <a:r>
              <a:rPr lang="en-US" sz="3200" b="1" dirty="0" smtClean="0"/>
              <a:t>Resource Overview</a:t>
            </a:r>
            <a:endParaRPr lang="en-US" sz="3200" b="1" dirty="0"/>
          </a:p>
        </p:txBody>
      </p:sp>
    </p:spTree>
    <p:extLst>
      <p:ext uri="{BB962C8B-B14F-4D97-AF65-F5344CB8AC3E}">
        <p14:creationId xmlns:p14="http://schemas.microsoft.com/office/powerpoint/2010/main" val="2605296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sz="3200" b="1" dirty="0" smtClean="0"/>
              <a:t>Grade 1-5 Student Journal </a:t>
            </a:r>
            <a:endParaRPr lang="en-US" sz="3200" b="1"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133475"/>
            <a:ext cx="2914650"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b="6640"/>
          <a:stretch/>
        </p:blipFill>
        <p:spPr>
          <a:xfrm>
            <a:off x="1066800" y="1524000"/>
            <a:ext cx="3544488" cy="4552950"/>
          </a:xfrm>
          <a:prstGeom prst="rect">
            <a:avLst/>
          </a:prstGeom>
        </p:spPr>
      </p:pic>
    </p:spTree>
    <p:extLst>
      <p:ext uri="{BB962C8B-B14F-4D97-AF65-F5344CB8AC3E}">
        <p14:creationId xmlns:p14="http://schemas.microsoft.com/office/powerpoint/2010/main" val="37103133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24400" y="914400"/>
            <a:ext cx="3300984" cy="1463040"/>
          </a:xfrm>
        </p:spPr>
        <p:txBody>
          <a:bodyPr/>
          <a:lstStyle/>
          <a:p>
            <a:r>
              <a:rPr lang="en-US" dirty="0" smtClean="0"/>
              <a:t>Make the worksheet CRA </a:t>
            </a:r>
            <a:endParaRPr lang="en-US" dirty="0"/>
          </a:p>
        </p:txBody>
      </p:sp>
      <p:pic>
        <p:nvPicPr>
          <p:cNvPr id="6" name="Picture Placeholder 5"/>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l="6226" r="6226"/>
          <a:stretch>
            <a:fillRect/>
          </a:stretch>
        </p:blipFill>
        <p:spPr/>
      </p:pic>
      <p:sp>
        <p:nvSpPr>
          <p:cNvPr id="5" name="Text Placeholder 4"/>
          <p:cNvSpPr>
            <a:spLocks noGrp="1"/>
          </p:cNvSpPr>
          <p:nvPr>
            <p:ph type="body" sz="half" idx="2"/>
          </p:nvPr>
        </p:nvSpPr>
        <p:spPr>
          <a:xfrm>
            <a:off x="4734630" y="2590800"/>
            <a:ext cx="3300573" cy="3429000"/>
          </a:xfrm>
        </p:spPr>
        <p:txBody>
          <a:bodyPr>
            <a:noAutofit/>
          </a:bodyPr>
          <a:lstStyle/>
          <a:p>
            <a:r>
              <a:rPr lang="en-US" sz="2000" dirty="0" smtClean="0">
                <a:solidFill>
                  <a:srgbClr val="FF0000"/>
                </a:solidFill>
              </a:rPr>
              <a:t>C</a:t>
            </a:r>
            <a:r>
              <a:rPr lang="en-US" sz="2000" dirty="0" smtClean="0"/>
              <a:t>- do first with </a:t>
            </a:r>
            <a:r>
              <a:rPr lang="en-US" sz="2000" dirty="0" smtClean="0">
                <a:solidFill>
                  <a:srgbClr val="FF0000"/>
                </a:solidFill>
              </a:rPr>
              <a:t>C</a:t>
            </a:r>
            <a:r>
              <a:rPr lang="en-US" sz="2000" dirty="0" smtClean="0"/>
              <a:t>oncrete objects </a:t>
            </a:r>
          </a:p>
          <a:p>
            <a:endParaRPr lang="en-US" sz="2000" dirty="0" smtClean="0"/>
          </a:p>
          <a:p>
            <a:r>
              <a:rPr lang="en-US" sz="2000" dirty="0" smtClean="0">
                <a:solidFill>
                  <a:srgbClr val="FF0000"/>
                </a:solidFill>
              </a:rPr>
              <a:t>R</a:t>
            </a:r>
            <a:r>
              <a:rPr lang="en-US" sz="2000" dirty="0" smtClean="0"/>
              <a:t>- do the worksheet for the </a:t>
            </a:r>
            <a:r>
              <a:rPr lang="en-US" sz="2000" dirty="0" smtClean="0">
                <a:solidFill>
                  <a:srgbClr val="FF0000"/>
                </a:solidFill>
              </a:rPr>
              <a:t>R</a:t>
            </a:r>
            <a:r>
              <a:rPr lang="en-US" sz="2000" dirty="0" smtClean="0"/>
              <a:t>epresentational</a:t>
            </a:r>
          </a:p>
          <a:p>
            <a:endParaRPr lang="en-US" sz="2000" dirty="0" smtClean="0"/>
          </a:p>
          <a:p>
            <a:r>
              <a:rPr lang="en-US" sz="2000" dirty="0" smtClean="0">
                <a:solidFill>
                  <a:srgbClr val="FF0000"/>
                </a:solidFill>
              </a:rPr>
              <a:t>A</a:t>
            </a:r>
            <a:r>
              <a:rPr lang="en-US" sz="2000" dirty="0" smtClean="0"/>
              <a:t>- Create a worksheet with out the pictures and only the algorithm, thus making it </a:t>
            </a:r>
            <a:r>
              <a:rPr lang="en-US" sz="2000" dirty="0" smtClean="0">
                <a:solidFill>
                  <a:srgbClr val="FF0000"/>
                </a:solidFill>
              </a:rPr>
              <a:t>a</a:t>
            </a:r>
            <a:r>
              <a:rPr lang="en-US" sz="2000" dirty="0" smtClean="0"/>
              <a:t>bstract</a:t>
            </a:r>
            <a:endParaRPr lang="en-US" sz="2000" dirty="0"/>
          </a:p>
        </p:txBody>
      </p:sp>
    </p:spTree>
    <p:extLst>
      <p:ext uri="{BB962C8B-B14F-4D97-AF65-F5344CB8AC3E}">
        <p14:creationId xmlns:p14="http://schemas.microsoft.com/office/powerpoint/2010/main" val="29101703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sz="3200" b="1" dirty="0" smtClean="0"/>
              <a:t>Box of Facts </a:t>
            </a:r>
            <a:endParaRPr lang="en-US" sz="3200" b="1"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295400"/>
            <a:ext cx="2914650"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1905000"/>
            <a:ext cx="3124200" cy="3124200"/>
          </a:xfrm>
          <a:prstGeom prst="rect">
            <a:avLst/>
          </a:prstGeom>
        </p:spPr>
      </p:pic>
    </p:spTree>
    <p:extLst>
      <p:ext uri="{BB962C8B-B14F-4D97-AF65-F5344CB8AC3E}">
        <p14:creationId xmlns:p14="http://schemas.microsoft.com/office/powerpoint/2010/main" val="12660559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981199"/>
            <a:ext cx="2663825" cy="377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1043490" y="1027664"/>
            <a:ext cx="7024744" cy="496336"/>
          </a:xfrm>
        </p:spPr>
        <p:txBody>
          <a:bodyPr>
            <a:normAutofit fontScale="90000"/>
          </a:bodyPr>
          <a:lstStyle/>
          <a:p>
            <a:r>
              <a:rPr lang="en-US" sz="3200" b="1" dirty="0" err="1" smtClean="0"/>
              <a:t>Origo</a:t>
            </a:r>
            <a:r>
              <a:rPr lang="en-US" sz="3200" b="1" dirty="0" smtClean="0"/>
              <a:t> handbook</a:t>
            </a:r>
            <a:endParaRPr lang="en-US" sz="3200" b="1" dirty="0"/>
          </a:p>
        </p:txBody>
      </p:sp>
      <p:sp>
        <p:nvSpPr>
          <p:cNvPr id="3" name="Explosion 1 2"/>
          <p:cNvSpPr/>
          <p:nvPr/>
        </p:nvSpPr>
        <p:spPr>
          <a:xfrm>
            <a:off x="5410200" y="-838200"/>
            <a:ext cx="3124200" cy="4535487"/>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Optional: Building are encouraged to purchase</a:t>
            </a:r>
            <a:endParaRPr lang="en-US" dirty="0"/>
          </a:p>
        </p:txBody>
      </p:sp>
      <p:sp>
        <p:nvSpPr>
          <p:cNvPr id="5" name="Rectangle 4"/>
          <p:cNvSpPr/>
          <p:nvPr/>
        </p:nvSpPr>
        <p:spPr>
          <a:xfrm>
            <a:off x="4552953" y="3697287"/>
            <a:ext cx="3866764"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Math </a:t>
            </a:r>
          </a:p>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Dictionary</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Resources</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197281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1524000"/>
            <a:ext cx="3300984" cy="762000"/>
          </a:xfrm>
        </p:spPr>
        <p:txBody>
          <a:bodyPr/>
          <a:lstStyle/>
          <a:p>
            <a:r>
              <a:rPr lang="en-US" dirty="0" smtClean="0"/>
              <a:t>CLO</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
        <p:nvSpPr>
          <p:cNvPr id="4" name="Text Placeholder 3"/>
          <p:cNvSpPr>
            <a:spLocks noGrp="1"/>
          </p:cNvSpPr>
          <p:nvPr>
            <p:ph type="body" sz="half" idx="2"/>
          </p:nvPr>
        </p:nvSpPr>
        <p:spPr>
          <a:xfrm>
            <a:off x="4648200" y="2286000"/>
            <a:ext cx="3505200" cy="3733800"/>
          </a:xfrm>
        </p:spPr>
        <p:txBody>
          <a:bodyPr>
            <a:normAutofit/>
          </a:bodyPr>
          <a:lstStyle/>
          <a:p>
            <a:r>
              <a:rPr lang="en-US" dirty="0" smtClean="0"/>
              <a:t>Participants will be able to </a:t>
            </a:r>
            <a:r>
              <a:rPr lang="en-US" dirty="0" smtClean="0">
                <a:solidFill>
                  <a:srgbClr val="FF0000"/>
                </a:solidFill>
              </a:rPr>
              <a:t>orally explain </a:t>
            </a:r>
            <a:r>
              <a:rPr lang="en-US" dirty="0" smtClean="0"/>
              <a:t>what </a:t>
            </a:r>
            <a:r>
              <a:rPr lang="en-US" dirty="0" err="1" smtClean="0"/>
              <a:t>ORIGOMath</a:t>
            </a:r>
            <a:r>
              <a:rPr lang="en-US" dirty="0" smtClean="0"/>
              <a:t> is, the profile of a student who would benefit from the </a:t>
            </a:r>
            <a:r>
              <a:rPr lang="en-US" dirty="0" err="1" smtClean="0"/>
              <a:t>ORIGOmath</a:t>
            </a:r>
            <a:r>
              <a:rPr lang="en-US" dirty="0" smtClean="0"/>
              <a:t> program, and how to use the </a:t>
            </a:r>
            <a:r>
              <a:rPr lang="en-US" dirty="0" err="1" smtClean="0"/>
              <a:t>ORIGOmath</a:t>
            </a:r>
            <a:r>
              <a:rPr lang="en-US" dirty="0" smtClean="0"/>
              <a:t> program, </a:t>
            </a:r>
            <a:r>
              <a:rPr lang="en-US" dirty="0">
                <a:solidFill>
                  <a:srgbClr val="00B050"/>
                </a:solidFill>
              </a:rPr>
              <a:t>using academic vocabulary</a:t>
            </a:r>
            <a:r>
              <a:rPr lang="en-US" dirty="0"/>
              <a:t> </a:t>
            </a:r>
            <a:r>
              <a:rPr lang="en-US" dirty="0" smtClean="0"/>
              <a:t>after </a:t>
            </a:r>
          </a:p>
          <a:p>
            <a:r>
              <a:rPr lang="en-US" dirty="0" smtClean="0">
                <a:solidFill>
                  <a:srgbClr val="0070C0"/>
                </a:solidFill>
              </a:rPr>
              <a:t>-Review of the program</a:t>
            </a:r>
          </a:p>
          <a:p>
            <a:r>
              <a:rPr lang="en-US" dirty="0" smtClean="0">
                <a:solidFill>
                  <a:srgbClr val="0070C0"/>
                </a:solidFill>
              </a:rPr>
              <a:t>-Watching </a:t>
            </a:r>
            <a:r>
              <a:rPr lang="en-US" dirty="0" err="1" smtClean="0">
                <a:solidFill>
                  <a:srgbClr val="0070C0"/>
                </a:solidFill>
              </a:rPr>
              <a:t>OrigoMath</a:t>
            </a:r>
            <a:r>
              <a:rPr lang="en-US" dirty="0" smtClean="0">
                <a:solidFill>
                  <a:srgbClr val="0070C0"/>
                </a:solidFill>
              </a:rPr>
              <a:t> Video </a:t>
            </a:r>
          </a:p>
          <a:p>
            <a:r>
              <a:rPr lang="en-US" dirty="0" smtClean="0">
                <a:solidFill>
                  <a:srgbClr val="0070C0"/>
                </a:solidFill>
              </a:rPr>
              <a:t>-Practicing the </a:t>
            </a:r>
            <a:r>
              <a:rPr lang="en-US" dirty="0" err="1" smtClean="0">
                <a:solidFill>
                  <a:srgbClr val="0070C0"/>
                </a:solidFill>
              </a:rPr>
              <a:t>OrigoMath</a:t>
            </a:r>
            <a:r>
              <a:rPr lang="en-US" dirty="0" smtClean="0">
                <a:solidFill>
                  <a:srgbClr val="0070C0"/>
                </a:solidFill>
              </a:rPr>
              <a:t> Box of Facts </a:t>
            </a:r>
          </a:p>
          <a:p>
            <a:r>
              <a:rPr lang="en-US" dirty="0" smtClean="0">
                <a:solidFill>
                  <a:srgbClr val="0070C0"/>
                </a:solidFill>
              </a:rPr>
              <a:t>-Practicing a few </a:t>
            </a:r>
            <a:r>
              <a:rPr lang="en-US" dirty="0" err="1" smtClean="0">
                <a:solidFill>
                  <a:srgbClr val="0070C0"/>
                </a:solidFill>
              </a:rPr>
              <a:t>OrigoMath</a:t>
            </a:r>
            <a:r>
              <a:rPr lang="en-US" dirty="0" smtClean="0">
                <a:solidFill>
                  <a:srgbClr val="0070C0"/>
                </a:solidFill>
              </a:rPr>
              <a:t> activities </a:t>
            </a:r>
            <a:endParaRPr lang="en-US" dirty="0">
              <a:solidFill>
                <a:srgbClr val="0070C0"/>
              </a:solidFill>
            </a:endParaRPr>
          </a:p>
        </p:txBody>
      </p:sp>
    </p:spTree>
    <p:extLst>
      <p:ext uri="{BB962C8B-B14F-4D97-AF65-F5344CB8AC3E}">
        <p14:creationId xmlns:p14="http://schemas.microsoft.com/office/powerpoint/2010/main" val="38447776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43490" y="1027664"/>
            <a:ext cx="7024744" cy="496336"/>
          </a:xfrm>
        </p:spPr>
        <p:txBody>
          <a:bodyPr>
            <a:normAutofit fontScale="90000"/>
          </a:bodyPr>
          <a:lstStyle/>
          <a:p>
            <a:r>
              <a:rPr lang="en-US" sz="3200" b="1" dirty="0" smtClean="0"/>
              <a:t>Figure It!</a:t>
            </a:r>
            <a:endParaRPr lang="en-US" sz="3200" b="1" dirty="0"/>
          </a:p>
        </p:txBody>
      </p:sp>
      <p:sp>
        <p:nvSpPr>
          <p:cNvPr id="3" name="Explosion 1 2"/>
          <p:cNvSpPr/>
          <p:nvPr/>
        </p:nvSpPr>
        <p:spPr>
          <a:xfrm>
            <a:off x="5029200" y="-838200"/>
            <a:ext cx="3124200" cy="4535487"/>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Optional: Building are encouraged to purchase</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2514600"/>
            <a:ext cx="3073400" cy="1676400"/>
          </a:xfrm>
          <a:prstGeom prst="rect">
            <a:avLst/>
          </a:prstGeom>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806" y="3124200"/>
            <a:ext cx="5614987" cy="324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61743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43490" y="1027664"/>
            <a:ext cx="7024744" cy="496336"/>
          </a:xfrm>
        </p:spPr>
        <p:txBody>
          <a:bodyPr>
            <a:normAutofit fontScale="90000"/>
          </a:bodyPr>
          <a:lstStyle/>
          <a:p>
            <a:r>
              <a:rPr lang="en-US" sz="3200" b="1" dirty="0" smtClean="0"/>
              <a:t>Fundamentals </a:t>
            </a:r>
            <a:endParaRPr lang="en-US" sz="3200" b="1" dirty="0"/>
          </a:p>
        </p:txBody>
      </p:sp>
      <p:sp>
        <p:nvSpPr>
          <p:cNvPr id="3" name="Explosion 1 2"/>
          <p:cNvSpPr/>
          <p:nvPr/>
        </p:nvSpPr>
        <p:spPr>
          <a:xfrm>
            <a:off x="5029200" y="-838200"/>
            <a:ext cx="3124200" cy="4535487"/>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Optional: Building are encouraged to purchase</a:t>
            </a:r>
            <a:endParaRPr lang="en-US" dirty="0"/>
          </a:p>
        </p:txBody>
      </p:sp>
      <p:sp>
        <p:nvSpPr>
          <p:cNvPr id="6" name="Rectangle 5"/>
          <p:cNvSpPr/>
          <p:nvPr/>
        </p:nvSpPr>
        <p:spPr>
          <a:xfrm>
            <a:off x="4155410" y="3697287"/>
            <a:ext cx="4661854"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Games for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Mental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Computation</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9" y="2733674"/>
            <a:ext cx="3368919" cy="1990725"/>
          </a:xfrm>
          <a:prstGeom prst="rect">
            <a:avLst/>
          </a:prstGeom>
        </p:spPr>
      </p:pic>
    </p:spTree>
    <p:extLst>
      <p:ext uri="{BB962C8B-B14F-4D97-AF65-F5344CB8AC3E}">
        <p14:creationId xmlns:p14="http://schemas.microsoft.com/office/powerpoint/2010/main" val="16818460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43490" y="1027664"/>
            <a:ext cx="7024744" cy="496336"/>
          </a:xfrm>
        </p:spPr>
        <p:txBody>
          <a:bodyPr>
            <a:normAutofit fontScale="90000"/>
          </a:bodyPr>
          <a:lstStyle/>
          <a:p>
            <a:r>
              <a:rPr lang="en-US" sz="3200" b="1" dirty="0" smtClean="0"/>
              <a:t>Book of Facts  </a:t>
            </a:r>
            <a:endParaRPr lang="en-US" sz="3200" b="1" dirty="0"/>
          </a:p>
        </p:txBody>
      </p:sp>
      <p:sp>
        <p:nvSpPr>
          <p:cNvPr id="3" name="Explosion 1 2"/>
          <p:cNvSpPr/>
          <p:nvPr/>
        </p:nvSpPr>
        <p:spPr>
          <a:xfrm>
            <a:off x="5029200" y="-838200"/>
            <a:ext cx="3124200" cy="4535487"/>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Optional: Building are encouraged to purchase</a:t>
            </a:r>
            <a:endParaRPr lang="en-US" dirty="0"/>
          </a:p>
        </p:txBody>
      </p:sp>
      <p:sp>
        <p:nvSpPr>
          <p:cNvPr id="6" name="Rectangle 5"/>
          <p:cNvSpPr/>
          <p:nvPr/>
        </p:nvSpPr>
        <p:spPr>
          <a:xfrm>
            <a:off x="4252398" y="3697287"/>
            <a:ext cx="4467890"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Extension</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 the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Box of Facts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710" y="1981200"/>
            <a:ext cx="3771900" cy="3771900"/>
          </a:xfrm>
          <a:prstGeom prst="rect">
            <a:avLst/>
          </a:prstGeom>
        </p:spPr>
      </p:pic>
    </p:spTree>
    <p:extLst>
      <p:ext uri="{BB962C8B-B14F-4D97-AF65-F5344CB8AC3E}">
        <p14:creationId xmlns:p14="http://schemas.microsoft.com/office/powerpoint/2010/main" val="19602716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43490" y="1027664"/>
            <a:ext cx="7024744" cy="496336"/>
          </a:xfrm>
        </p:spPr>
        <p:txBody>
          <a:bodyPr>
            <a:normAutofit fontScale="90000"/>
          </a:bodyPr>
          <a:lstStyle/>
          <a:p>
            <a:r>
              <a:rPr lang="en-US" sz="3200" b="1" dirty="0" err="1" smtClean="0"/>
              <a:t>MATH</a:t>
            </a:r>
            <a:r>
              <a:rPr lang="en-US" sz="3200" b="1" u="sng" dirty="0" err="1" smtClean="0"/>
              <a:t>e</a:t>
            </a:r>
            <a:r>
              <a:rPr lang="en-US" sz="3200" b="1" dirty="0" err="1" smtClean="0"/>
              <a:t>MENTALS</a:t>
            </a:r>
            <a:r>
              <a:rPr lang="en-US" sz="3200" b="1" dirty="0" smtClean="0"/>
              <a:t>   </a:t>
            </a:r>
            <a:endParaRPr lang="en-US" sz="3200" b="1" dirty="0"/>
          </a:p>
        </p:txBody>
      </p:sp>
      <p:sp>
        <p:nvSpPr>
          <p:cNvPr id="3" name="Explosion 1 2"/>
          <p:cNvSpPr/>
          <p:nvPr/>
        </p:nvSpPr>
        <p:spPr>
          <a:xfrm>
            <a:off x="5029200" y="-838200"/>
            <a:ext cx="3124200" cy="4535487"/>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Optional: Building are encouraged to purchase</a:t>
            </a:r>
            <a:endParaRPr lang="en-US" dirty="0"/>
          </a:p>
        </p:txBody>
      </p:sp>
      <p:sp>
        <p:nvSpPr>
          <p:cNvPr id="6" name="Rectangle 5"/>
          <p:cNvSpPr/>
          <p:nvPr/>
        </p:nvSpPr>
        <p:spPr>
          <a:xfrm>
            <a:off x="4881579" y="3697287"/>
            <a:ext cx="3209533"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Fluency</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Practice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676400"/>
            <a:ext cx="4648200" cy="4648200"/>
          </a:xfrm>
          <a:prstGeom prst="rect">
            <a:avLst/>
          </a:prstGeom>
        </p:spPr>
      </p:pic>
    </p:spTree>
    <p:extLst>
      <p:ext uri="{BB962C8B-B14F-4D97-AF65-F5344CB8AC3E}">
        <p14:creationId xmlns:p14="http://schemas.microsoft.com/office/powerpoint/2010/main" val="13241051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Who is </a:t>
            </a:r>
            <a:r>
              <a:rPr lang="en-US" dirty="0" err="1" smtClean="0"/>
              <a:t>ORIGOMath</a:t>
            </a:r>
            <a:r>
              <a:rPr lang="en-US" dirty="0" smtClean="0"/>
              <a:t> for?</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787140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3490" y="1027664"/>
            <a:ext cx="7024744" cy="648736"/>
          </a:xfrm>
        </p:spPr>
        <p:txBody>
          <a:bodyPr>
            <a:normAutofit/>
          </a:bodyPr>
          <a:lstStyle/>
          <a:p>
            <a:r>
              <a:rPr lang="en-US" sz="3200" b="1" dirty="0" smtClean="0"/>
              <a:t>Who benefits from </a:t>
            </a:r>
            <a:r>
              <a:rPr lang="en-US" sz="3200" b="1" dirty="0" err="1" smtClean="0"/>
              <a:t>ORIGOmath</a:t>
            </a:r>
            <a:r>
              <a:rPr lang="en-US" sz="3200" b="1" dirty="0" smtClean="0"/>
              <a:t>?</a:t>
            </a:r>
            <a:endParaRPr lang="en-US" sz="3200" b="1" dirty="0"/>
          </a:p>
        </p:txBody>
      </p:sp>
      <p:sp>
        <p:nvSpPr>
          <p:cNvPr id="6" name="Content Placeholder 5"/>
          <p:cNvSpPr>
            <a:spLocks noGrp="1"/>
          </p:cNvSpPr>
          <p:nvPr>
            <p:ph idx="1"/>
          </p:nvPr>
        </p:nvSpPr>
        <p:spPr>
          <a:xfrm>
            <a:off x="1043492" y="1828800"/>
            <a:ext cx="6777317" cy="4003829"/>
          </a:xfrm>
        </p:spPr>
        <p:txBody>
          <a:bodyPr/>
          <a:lstStyle/>
          <a:p>
            <a:r>
              <a:rPr lang="en-US" dirty="0" smtClean="0"/>
              <a:t>Students who struggle with computation conceptual understanding</a:t>
            </a:r>
          </a:p>
          <a:p>
            <a:r>
              <a:rPr lang="en-US" dirty="0" smtClean="0"/>
              <a:t>Student who need number sense development in the context of computation</a:t>
            </a:r>
          </a:p>
          <a:p>
            <a:r>
              <a:rPr lang="en-US" dirty="0" smtClean="0"/>
              <a:t>Students who need additional computation practice to develop fluency and mastery </a:t>
            </a:r>
          </a:p>
          <a:p>
            <a:r>
              <a:rPr lang="en-US" dirty="0" smtClean="0"/>
              <a:t>Student with number processing disorders </a:t>
            </a:r>
            <a:endParaRPr lang="en-US" dirty="0"/>
          </a:p>
        </p:txBody>
      </p:sp>
    </p:spTree>
    <p:extLst>
      <p:ext uri="{BB962C8B-B14F-4D97-AF65-F5344CB8AC3E}">
        <p14:creationId xmlns:p14="http://schemas.microsoft.com/office/powerpoint/2010/main" val="9844040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81000"/>
            <a:ext cx="7024744" cy="609600"/>
          </a:xfrm>
        </p:spPr>
        <p:txBody>
          <a:bodyPr>
            <a:normAutofit/>
          </a:bodyPr>
          <a:lstStyle/>
          <a:p>
            <a:r>
              <a:rPr lang="en-US" sz="3200" b="1" dirty="0" smtClean="0"/>
              <a:t>Types of Math Disorders </a:t>
            </a:r>
            <a:endParaRPr lang="en-US" sz="3200" b="1" dirty="0"/>
          </a:p>
        </p:txBody>
      </p:sp>
      <p:sp>
        <p:nvSpPr>
          <p:cNvPr id="4" name="Oval 3"/>
          <p:cNvSpPr/>
          <p:nvPr/>
        </p:nvSpPr>
        <p:spPr>
          <a:xfrm>
            <a:off x="2895600" y="1981200"/>
            <a:ext cx="2971800" cy="243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Number Sense </a:t>
            </a:r>
            <a:endParaRPr lang="en-US" sz="3600" dirty="0"/>
          </a:p>
        </p:txBody>
      </p:sp>
      <p:sp>
        <p:nvSpPr>
          <p:cNvPr id="5" name="Oval 4"/>
          <p:cNvSpPr/>
          <p:nvPr/>
        </p:nvSpPr>
        <p:spPr>
          <a:xfrm>
            <a:off x="2438400" y="990600"/>
            <a:ext cx="1981200" cy="1600200"/>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Counting Skill Deficits </a:t>
            </a:r>
            <a:endParaRPr lang="en-US" dirty="0"/>
          </a:p>
        </p:txBody>
      </p:sp>
      <p:sp>
        <p:nvSpPr>
          <p:cNvPr id="6" name="Oval 5"/>
          <p:cNvSpPr/>
          <p:nvPr/>
        </p:nvSpPr>
        <p:spPr>
          <a:xfrm>
            <a:off x="4876800" y="1219200"/>
            <a:ext cx="1981200" cy="16002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Arithmetic Skill</a:t>
            </a:r>
            <a:endParaRPr lang="en-US" dirty="0"/>
          </a:p>
        </p:txBody>
      </p:sp>
      <p:sp>
        <p:nvSpPr>
          <p:cNvPr id="7" name="Oval 6"/>
          <p:cNvSpPr/>
          <p:nvPr/>
        </p:nvSpPr>
        <p:spPr>
          <a:xfrm>
            <a:off x="5257800" y="3200400"/>
            <a:ext cx="1981200" cy="16002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Procedural Disorders </a:t>
            </a:r>
            <a:endParaRPr lang="en-US" dirty="0"/>
          </a:p>
        </p:txBody>
      </p:sp>
      <p:sp>
        <p:nvSpPr>
          <p:cNvPr id="8" name="Oval 7"/>
          <p:cNvSpPr/>
          <p:nvPr/>
        </p:nvSpPr>
        <p:spPr>
          <a:xfrm>
            <a:off x="3048000" y="4038600"/>
            <a:ext cx="1981200" cy="16002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Memory Deficit </a:t>
            </a:r>
            <a:endParaRPr lang="en-US" dirty="0"/>
          </a:p>
        </p:txBody>
      </p:sp>
      <p:sp>
        <p:nvSpPr>
          <p:cNvPr id="9" name="Oval 8"/>
          <p:cNvSpPr/>
          <p:nvPr/>
        </p:nvSpPr>
        <p:spPr>
          <a:xfrm>
            <a:off x="1219200" y="2667000"/>
            <a:ext cx="1981200" cy="16002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Visual-Spatial </a:t>
            </a:r>
          </a:p>
          <a:p>
            <a:pPr algn="ctr"/>
            <a:r>
              <a:rPr lang="en-US" dirty="0" smtClean="0"/>
              <a:t>Deficit </a:t>
            </a:r>
            <a:endParaRPr lang="en-US" dirty="0"/>
          </a:p>
        </p:txBody>
      </p:sp>
      <p:cxnSp>
        <p:nvCxnSpPr>
          <p:cNvPr id="11" name="Straight Connector 10"/>
          <p:cNvCxnSpPr/>
          <p:nvPr/>
        </p:nvCxnSpPr>
        <p:spPr>
          <a:xfrm flipH="1">
            <a:off x="1600200" y="1524000"/>
            <a:ext cx="10668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09600" y="1219200"/>
            <a:ext cx="1524000" cy="1200329"/>
          </a:xfrm>
          <a:prstGeom prst="rect">
            <a:avLst/>
          </a:prstGeom>
          <a:noFill/>
        </p:spPr>
        <p:txBody>
          <a:bodyPr wrap="square" rtlCol="0">
            <a:spAutoFit/>
          </a:bodyPr>
          <a:lstStyle/>
          <a:p>
            <a:r>
              <a:rPr lang="en-US" dirty="0" smtClean="0"/>
              <a:t>Associated with Number Module dysfunction </a:t>
            </a:r>
            <a:endParaRPr lang="en-US" dirty="0"/>
          </a:p>
        </p:txBody>
      </p:sp>
      <p:sp>
        <p:nvSpPr>
          <p:cNvPr id="13" name="TextBox 12"/>
          <p:cNvSpPr txBox="1"/>
          <p:nvPr/>
        </p:nvSpPr>
        <p:spPr>
          <a:xfrm>
            <a:off x="7010400" y="990600"/>
            <a:ext cx="1828800" cy="1477328"/>
          </a:xfrm>
          <a:prstGeom prst="rect">
            <a:avLst/>
          </a:prstGeom>
          <a:noFill/>
        </p:spPr>
        <p:txBody>
          <a:bodyPr wrap="square" rtlCol="0">
            <a:spAutoFit/>
          </a:bodyPr>
          <a:lstStyle/>
          <a:p>
            <a:r>
              <a:rPr lang="en-US" dirty="0" smtClean="0"/>
              <a:t>Difficulty understanding the concept associated with fluid reasoning </a:t>
            </a:r>
            <a:endParaRPr lang="en-US" dirty="0"/>
          </a:p>
        </p:txBody>
      </p:sp>
      <p:cxnSp>
        <p:nvCxnSpPr>
          <p:cNvPr id="14" name="Straight Connector 13"/>
          <p:cNvCxnSpPr/>
          <p:nvPr/>
        </p:nvCxnSpPr>
        <p:spPr>
          <a:xfrm flipH="1">
            <a:off x="6172200" y="1143000"/>
            <a:ext cx="1066800"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162800" y="2895600"/>
            <a:ext cx="1828800" cy="923330"/>
          </a:xfrm>
          <a:prstGeom prst="rect">
            <a:avLst/>
          </a:prstGeom>
          <a:noFill/>
        </p:spPr>
        <p:txBody>
          <a:bodyPr wrap="square" rtlCol="0">
            <a:spAutoFit/>
          </a:bodyPr>
          <a:lstStyle/>
          <a:p>
            <a:r>
              <a:rPr lang="en-US" dirty="0" smtClean="0"/>
              <a:t>Associated with Executive Functioning </a:t>
            </a:r>
            <a:endParaRPr lang="en-US" dirty="0"/>
          </a:p>
        </p:txBody>
      </p:sp>
      <p:cxnSp>
        <p:nvCxnSpPr>
          <p:cNvPr id="17" name="Straight Connector 16"/>
          <p:cNvCxnSpPr/>
          <p:nvPr/>
        </p:nvCxnSpPr>
        <p:spPr>
          <a:xfrm flipH="1">
            <a:off x="6934200" y="3357265"/>
            <a:ext cx="1143000" cy="3765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724400" y="5181600"/>
            <a:ext cx="685800" cy="4465"/>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29200" y="4724400"/>
            <a:ext cx="2209800" cy="923330"/>
          </a:xfrm>
          <a:prstGeom prst="rect">
            <a:avLst/>
          </a:prstGeom>
          <a:noFill/>
        </p:spPr>
        <p:txBody>
          <a:bodyPr wrap="square" rtlCol="0">
            <a:spAutoFit/>
          </a:bodyPr>
          <a:lstStyle/>
          <a:p>
            <a:r>
              <a:rPr lang="en-US" dirty="0" smtClean="0"/>
              <a:t>Rapid Recall of over learned material </a:t>
            </a:r>
            <a:endParaRPr lang="en-US" dirty="0"/>
          </a:p>
        </p:txBody>
      </p:sp>
      <p:sp>
        <p:nvSpPr>
          <p:cNvPr id="22" name="TextBox 21"/>
          <p:cNvSpPr txBox="1"/>
          <p:nvPr/>
        </p:nvSpPr>
        <p:spPr>
          <a:xfrm>
            <a:off x="381000" y="4495800"/>
            <a:ext cx="1828800" cy="646331"/>
          </a:xfrm>
          <a:prstGeom prst="rect">
            <a:avLst/>
          </a:prstGeom>
          <a:noFill/>
        </p:spPr>
        <p:txBody>
          <a:bodyPr wrap="square" rtlCol="0">
            <a:spAutoFit/>
          </a:bodyPr>
          <a:lstStyle/>
          <a:p>
            <a:r>
              <a:rPr lang="en-US" dirty="0" smtClean="0"/>
              <a:t>Non-verbal reasoning </a:t>
            </a:r>
            <a:endParaRPr lang="en-US" dirty="0"/>
          </a:p>
        </p:txBody>
      </p:sp>
      <p:cxnSp>
        <p:nvCxnSpPr>
          <p:cNvPr id="23" name="Straight Connector 22"/>
          <p:cNvCxnSpPr/>
          <p:nvPr/>
        </p:nvCxnSpPr>
        <p:spPr>
          <a:xfrm flipV="1">
            <a:off x="914400" y="4038600"/>
            <a:ext cx="60960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09600" y="5804237"/>
            <a:ext cx="381000" cy="3487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066800" y="5629870"/>
            <a:ext cx="1981200" cy="923330"/>
          </a:xfrm>
          <a:prstGeom prst="rect">
            <a:avLst/>
          </a:prstGeom>
          <a:noFill/>
        </p:spPr>
        <p:txBody>
          <a:bodyPr wrap="square" rtlCol="0">
            <a:spAutoFit/>
          </a:bodyPr>
          <a:lstStyle/>
          <a:p>
            <a:r>
              <a:rPr lang="en-US" dirty="0" err="1" smtClean="0"/>
              <a:t>Origo</a:t>
            </a:r>
            <a:r>
              <a:rPr lang="en-US" dirty="0" smtClean="0"/>
              <a:t> will help but will need additional work </a:t>
            </a:r>
            <a:endParaRPr lang="en-US" dirty="0"/>
          </a:p>
        </p:txBody>
      </p:sp>
      <p:sp>
        <p:nvSpPr>
          <p:cNvPr id="21" name="Rectangle 20"/>
          <p:cNvSpPr/>
          <p:nvPr/>
        </p:nvSpPr>
        <p:spPr>
          <a:xfrm>
            <a:off x="3048000" y="5804237"/>
            <a:ext cx="381000" cy="34873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24" name="TextBox 23"/>
          <p:cNvSpPr txBox="1"/>
          <p:nvPr/>
        </p:nvSpPr>
        <p:spPr>
          <a:xfrm>
            <a:off x="3505200" y="5629870"/>
            <a:ext cx="1981200" cy="923330"/>
          </a:xfrm>
          <a:prstGeom prst="rect">
            <a:avLst/>
          </a:prstGeom>
          <a:noFill/>
        </p:spPr>
        <p:txBody>
          <a:bodyPr wrap="square" rtlCol="0">
            <a:spAutoFit/>
          </a:bodyPr>
          <a:lstStyle/>
          <a:p>
            <a:r>
              <a:rPr lang="en-US" dirty="0" err="1" smtClean="0"/>
              <a:t>Origo</a:t>
            </a:r>
            <a:r>
              <a:rPr lang="en-US" dirty="0" smtClean="0"/>
              <a:t> will address this need</a:t>
            </a:r>
            <a:endParaRPr lang="en-US" dirty="0"/>
          </a:p>
        </p:txBody>
      </p:sp>
      <p:sp>
        <p:nvSpPr>
          <p:cNvPr id="25" name="Rectangle 24"/>
          <p:cNvSpPr/>
          <p:nvPr/>
        </p:nvSpPr>
        <p:spPr>
          <a:xfrm>
            <a:off x="5734050" y="5804237"/>
            <a:ext cx="381000" cy="34873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26" name="TextBox 25"/>
          <p:cNvSpPr txBox="1"/>
          <p:nvPr/>
        </p:nvSpPr>
        <p:spPr>
          <a:xfrm>
            <a:off x="6191250" y="5629870"/>
            <a:ext cx="1981200" cy="923330"/>
          </a:xfrm>
          <a:prstGeom prst="rect">
            <a:avLst/>
          </a:prstGeom>
          <a:noFill/>
        </p:spPr>
        <p:txBody>
          <a:bodyPr wrap="square" rtlCol="0">
            <a:spAutoFit/>
          </a:bodyPr>
          <a:lstStyle/>
          <a:p>
            <a:r>
              <a:rPr lang="en-US" dirty="0" err="1" smtClean="0"/>
              <a:t>Origo</a:t>
            </a:r>
            <a:r>
              <a:rPr lang="en-US" dirty="0" smtClean="0"/>
              <a:t> does NOT address this need </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001000" cy="724936"/>
          </a:xfrm>
        </p:spPr>
        <p:txBody>
          <a:bodyPr>
            <a:normAutofit/>
          </a:bodyPr>
          <a:lstStyle/>
          <a:p>
            <a:r>
              <a:rPr lang="en-US" sz="2800" b="1" dirty="0" smtClean="0"/>
              <a:t>How do I determine what the student needs?</a:t>
            </a:r>
            <a:endParaRPr lang="en-US" sz="2800" b="1" dirty="0"/>
          </a:p>
        </p:txBody>
      </p:sp>
      <p:sp>
        <p:nvSpPr>
          <p:cNvPr id="3" name="Content Placeholder 2"/>
          <p:cNvSpPr>
            <a:spLocks noGrp="1"/>
          </p:cNvSpPr>
          <p:nvPr>
            <p:ph idx="1"/>
          </p:nvPr>
        </p:nvSpPr>
        <p:spPr>
          <a:xfrm>
            <a:off x="685800" y="1676400"/>
            <a:ext cx="7696200" cy="4572000"/>
          </a:xfrm>
        </p:spPr>
        <p:txBody>
          <a:bodyPr/>
          <a:lstStyle/>
          <a:p>
            <a:r>
              <a:rPr lang="en-US" dirty="0" smtClean="0"/>
              <a:t>Collect the Body of Evidence </a:t>
            </a:r>
          </a:p>
          <a:p>
            <a:pPr lvl="1"/>
            <a:r>
              <a:rPr lang="en-US" dirty="0" smtClean="0"/>
              <a:t>Universal Data </a:t>
            </a:r>
          </a:p>
          <a:p>
            <a:pPr lvl="1"/>
            <a:r>
              <a:rPr lang="en-US" dirty="0" smtClean="0"/>
              <a:t>Core Curriculum Assessment </a:t>
            </a:r>
          </a:p>
          <a:p>
            <a:pPr lvl="1"/>
            <a:r>
              <a:rPr lang="en-US" dirty="0" smtClean="0"/>
              <a:t>Math their Way or New Zealand Ministry of Education Diagnostic Interview </a:t>
            </a:r>
          </a:p>
          <a:p>
            <a:pPr lvl="1"/>
            <a:r>
              <a:rPr lang="en-US" dirty="0" smtClean="0"/>
              <a:t>Monitoring Basic Skills Progress Fluency (computation and application </a:t>
            </a:r>
          </a:p>
          <a:p>
            <a:pPr lvl="1"/>
            <a:r>
              <a:rPr lang="en-US" dirty="0" smtClean="0"/>
              <a:t>Math Navigator Screener with Interview </a:t>
            </a:r>
          </a:p>
          <a:p>
            <a:pPr lvl="1"/>
            <a:r>
              <a:rPr lang="en-US" dirty="0" err="1" smtClean="0"/>
              <a:t>KeyMath</a:t>
            </a:r>
            <a:r>
              <a:rPr lang="en-US" dirty="0" smtClean="0"/>
              <a:t> </a:t>
            </a:r>
          </a:p>
          <a:p>
            <a:r>
              <a:rPr lang="en-US" dirty="0" smtClean="0"/>
              <a:t>Conduct a Root Cause </a:t>
            </a:r>
          </a:p>
          <a:p>
            <a:pPr lvl="1"/>
            <a:r>
              <a:rPr lang="en-US" dirty="0" smtClean="0"/>
              <a:t>Fishbone analysis </a:t>
            </a:r>
            <a:endParaRPr lang="en-US" dirty="0"/>
          </a:p>
        </p:txBody>
      </p:sp>
    </p:spTree>
    <p:extLst>
      <p:ext uri="{BB962C8B-B14F-4D97-AF65-F5344CB8AC3E}">
        <p14:creationId xmlns:p14="http://schemas.microsoft.com/office/powerpoint/2010/main" val="2361594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304800" y="16764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6" name="Straight Connector 5"/>
          <p:cNvCxnSpPr/>
          <p:nvPr/>
        </p:nvCxnSpPr>
        <p:spPr>
          <a:xfrm>
            <a:off x="1828800" y="36576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8001000" y="31242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8" name="Straight Connector 7"/>
          <p:cNvCxnSpPr/>
          <p:nvPr/>
        </p:nvCxnSpPr>
        <p:spPr>
          <a:xfrm flipV="1">
            <a:off x="2133600" y="9906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200400" y="533400"/>
            <a:ext cx="2514600" cy="369328"/>
          </a:xfrm>
          <a:prstGeom prst="rect">
            <a:avLst/>
          </a:prstGeom>
          <a:noFill/>
          <a:ln w="9525">
            <a:noFill/>
            <a:miter lim="800000"/>
            <a:headEnd/>
            <a:tailEnd/>
          </a:ln>
        </p:spPr>
        <p:txBody>
          <a:bodyPr lIns="91435" tIns="45718" rIns="91435" bIns="45718">
            <a:spAutoFit/>
          </a:bodyPr>
          <a:lstStyle/>
          <a:p>
            <a:r>
              <a:rPr lang="en-US" b="1" dirty="0">
                <a:latin typeface="Calibri" pitchFamily="34" charset="0"/>
              </a:rPr>
              <a:t>Number </a:t>
            </a:r>
            <a:r>
              <a:rPr lang="en-US" b="1" dirty="0" smtClean="0">
                <a:latin typeface="Calibri" pitchFamily="34" charset="0"/>
              </a:rPr>
              <a:t>Sense</a:t>
            </a:r>
            <a:endParaRPr lang="en-US" sz="900" b="1" dirty="0">
              <a:latin typeface="Calibri" pitchFamily="34" charset="0"/>
            </a:endParaRPr>
          </a:p>
        </p:txBody>
      </p:sp>
      <p:cxnSp>
        <p:nvCxnSpPr>
          <p:cNvPr id="10" name="Straight Connector 9"/>
          <p:cNvCxnSpPr/>
          <p:nvPr/>
        </p:nvCxnSpPr>
        <p:spPr>
          <a:xfrm flipV="1">
            <a:off x="5029200" y="990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781800" y="533400"/>
            <a:ext cx="1371600" cy="508000"/>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Operations </a:t>
            </a:r>
          </a:p>
          <a:p>
            <a:pPr algn="r"/>
            <a:endParaRPr lang="en-US" sz="800" b="1" dirty="0">
              <a:latin typeface="Calibri" pitchFamily="34" charset="0"/>
            </a:endParaRPr>
          </a:p>
        </p:txBody>
      </p:sp>
      <p:sp>
        <p:nvSpPr>
          <p:cNvPr id="14" name="TextBox 17"/>
          <p:cNvSpPr txBox="1">
            <a:spLocks noChangeArrowheads="1"/>
          </p:cNvSpPr>
          <p:nvPr/>
        </p:nvSpPr>
        <p:spPr bwMode="auto">
          <a:xfrm>
            <a:off x="5638800" y="6248400"/>
            <a:ext cx="3352800" cy="369328"/>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Reasoning and Problem Solving </a:t>
            </a:r>
            <a:r>
              <a:rPr lang="en-US" sz="800" b="1" dirty="0" smtClean="0">
                <a:latin typeface="Calibri" pitchFamily="34" charset="0"/>
              </a:rPr>
              <a:t> </a:t>
            </a:r>
            <a:endParaRPr lang="en-US" b="1" dirty="0">
              <a:latin typeface="Calibri" pitchFamily="34" charset="0"/>
            </a:endParaRPr>
          </a:p>
        </p:txBody>
      </p:sp>
      <p:sp>
        <p:nvSpPr>
          <p:cNvPr id="15" name="TextBox 18"/>
          <p:cNvSpPr txBox="1">
            <a:spLocks noChangeArrowheads="1"/>
          </p:cNvSpPr>
          <p:nvPr/>
        </p:nvSpPr>
        <p:spPr bwMode="auto">
          <a:xfrm>
            <a:off x="4419600" y="6248400"/>
            <a:ext cx="1143000" cy="369328"/>
          </a:xfrm>
          <a:prstGeom prst="rect">
            <a:avLst/>
          </a:prstGeom>
          <a:noFill/>
          <a:ln w="9525">
            <a:noFill/>
            <a:miter lim="800000"/>
            <a:headEnd/>
            <a:tailEnd/>
          </a:ln>
        </p:spPr>
        <p:txBody>
          <a:bodyPr wrap="square" lIns="91435" tIns="45718" rIns="91435" bIns="45718">
            <a:spAutoFit/>
          </a:bodyPr>
          <a:lstStyle/>
          <a:p>
            <a:r>
              <a:rPr lang="en-US" b="1" dirty="0">
                <a:latin typeface="Calibri" pitchFamily="34" charset="0"/>
              </a:rPr>
              <a:t>Fluency </a:t>
            </a:r>
            <a:endParaRPr lang="en-US" sz="800" b="1" dirty="0">
              <a:latin typeface="Calibri" pitchFamily="34" charset="0"/>
            </a:endParaRPr>
          </a:p>
        </p:txBody>
      </p:sp>
      <p:cxnSp>
        <p:nvCxnSpPr>
          <p:cNvPr id="16" name="Straight Connector 15"/>
          <p:cNvCxnSpPr/>
          <p:nvPr/>
        </p:nvCxnSpPr>
        <p:spPr>
          <a:xfrm flipH="1" flipV="1">
            <a:off x="4038600" y="37338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34200" y="37338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962400" y="990600"/>
            <a:ext cx="1905000" cy="1954377"/>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Counting by Rote Memory</a:t>
            </a:r>
            <a:r>
              <a:rPr lang="en-US" sz="1100" dirty="0" smtClean="0">
                <a:solidFill>
                  <a:srgbClr val="00B050"/>
                </a:solidFill>
                <a:latin typeface="Calibri" pitchFamily="34" charset="0"/>
                <a:cs typeface="Calibri" pitchFamily="34" charset="0"/>
              </a:rPr>
              <a:t>: to 100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One-to-One Correspondence</a:t>
            </a:r>
            <a:r>
              <a:rPr lang="en-US" sz="1100" dirty="0" smtClean="0">
                <a:solidFill>
                  <a:srgbClr val="00B050"/>
                </a:solidFill>
                <a:latin typeface="Calibri" pitchFamily="34" charset="0"/>
                <a:cs typeface="Calibri" pitchFamily="34" charset="0"/>
              </a:rPr>
              <a:t>: to 10 </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Instant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FFC000"/>
                </a:solidFill>
                <a:latin typeface="Calibri" pitchFamily="34" charset="0"/>
                <a:cs typeface="Calibri" pitchFamily="34" charset="0"/>
              </a:rPr>
              <a:t>Conservation of Number: </a:t>
            </a:r>
            <a:r>
              <a:rPr lang="en-US" sz="1100" dirty="0" smtClean="0">
                <a:solidFill>
                  <a:srgbClr val="FFC000"/>
                </a:solidFill>
                <a:latin typeface="Calibri" pitchFamily="34" charset="0"/>
                <a:cs typeface="Calibri" pitchFamily="34" charset="0"/>
              </a:rPr>
              <a:t>1/3</a:t>
            </a:r>
            <a:endParaRPr lang="en-US" sz="1100" dirty="0">
              <a:solidFill>
                <a:srgbClr val="FFC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Counting Backwards: </a:t>
            </a:r>
            <a:r>
              <a:rPr lang="en-US" sz="1100" dirty="0" smtClean="0">
                <a:solidFill>
                  <a:srgbClr val="00B050"/>
                </a:solidFill>
                <a:latin typeface="Calibri" pitchFamily="34" charset="0"/>
                <a:cs typeface="Calibri" pitchFamily="34" charset="0"/>
              </a:rPr>
              <a:t>from 30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Estimation of Objects: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Forms </a:t>
            </a:r>
            <a:r>
              <a:rPr lang="en-US" sz="1100" dirty="0" smtClean="0">
                <a:solidFill>
                  <a:srgbClr val="00B050"/>
                </a:solidFill>
                <a:latin typeface="Calibri" pitchFamily="34" charset="0"/>
                <a:cs typeface="Calibri" pitchFamily="34" charset="0"/>
              </a:rPr>
              <a:t>: 10/10</a:t>
            </a:r>
          </a:p>
          <a:p>
            <a:r>
              <a:rPr lang="en-US" sz="1100" dirty="0" smtClean="0">
                <a:solidFill>
                  <a:srgbClr val="00B050"/>
                </a:solidFill>
                <a:latin typeface="Calibri" pitchFamily="34" charset="0"/>
                <a:cs typeface="Calibri" pitchFamily="34" charset="0"/>
              </a:rPr>
              <a:t>Cardinality: 5/5</a:t>
            </a:r>
            <a:endParaRPr lang="en-US" sz="1100" dirty="0">
              <a:solidFill>
                <a:srgbClr val="00B050"/>
              </a:solidFill>
              <a:latin typeface="Calibri" pitchFamily="34" charset="0"/>
              <a:cs typeface="Calibri" pitchFamily="34" charset="0"/>
            </a:endParaRPr>
          </a:p>
        </p:txBody>
      </p:sp>
      <p:sp>
        <p:nvSpPr>
          <p:cNvPr id="29" name="TextBox 28"/>
          <p:cNvSpPr txBox="1">
            <a:spLocks noChangeArrowheads="1"/>
          </p:cNvSpPr>
          <p:nvPr/>
        </p:nvSpPr>
        <p:spPr bwMode="auto">
          <a:xfrm>
            <a:off x="2057400" y="3733800"/>
            <a:ext cx="1905000" cy="769437"/>
          </a:xfrm>
          <a:prstGeom prst="rect">
            <a:avLst/>
          </a:prstGeom>
          <a:noFill/>
          <a:ln w="9525">
            <a:noFill/>
            <a:miter lim="800000"/>
            <a:headEnd/>
            <a:tailEnd/>
          </a:ln>
        </p:spPr>
        <p:txBody>
          <a:bodyPr wrap="square" lIns="91435" tIns="45718" rIns="91435" bIns="45718">
            <a:spAutoFit/>
          </a:bodyPr>
          <a:lstStyle/>
          <a:p>
            <a:r>
              <a:rPr lang="en-US" sz="1100" dirty="0" smtClean="0">
                <a:solidFill>
                  <a:srgbClr val="FFC000"/>
                </a:solidFill>
                <a:latin typeface="Calibri" pitchFamily="34" charset="0"/>
              </a:rPr>
              <a:t>Fluency Assessment:</a:t>
            </a:r>
          </a:p>
          <a:p>
            <a:r>
              <a:rPr lang="en-US" sz="1100" dirty="0">
                <a:solidFill>
                  <a:srgbClr val="FFC000"/>
                </a:solidFill>
                <a:latin typeface="Calibri" pitchFamily="34" charset="0"/>
              </a:rPr>
              <a:t> </a:t>
            </a:r>
            <a:r>
              <a:rPr lang="en-US" sz="1100" dirty="0" smtClean="0">
                <a:solidFill>
                  <a:srgbClr val="FFC000"/>
                </a:solidFill>
                <a:latin typeface="Calibri" pitchFamily="34" charset="0"/>
              </a:rPr>
              <a:t>1. 14%iles</a:t>
            </a:r>
          </a:p>
          <a:p>
            <a:r>
              <a:rPr lang="en-US" sz="1100" dirty="0" smtClean="0">
                <a:solidFill>
                  <a:srgbClr val="FFC000"/>
                </a:solidFill>
                <a:latin typeface="Calibri" pitchFamily="34" charset="0"/>
              </a:rPr>
              <a:t>2. 18%ile </a:t>
            </a:r>
          </a:p>
          <a:p>
            <a:r>
              <a:rPr lang="en-US" sz="1100" dirty="0" smtClean="0">
                <a:solidFill>
                  <a:srgbClr val="FFC000"/>
                </a:solidFill>
                <a:latin typeface="Calibri" pitchFamily="34" charset="0"/>
              </a:rPr>
              <a:t>3. 22%ile     </a:t>
            </a:r>
            <a:endParaRPr lang="en-US" sz="1100" dirty="0">
              <a:solidFill>
                <a:srgbClr val="FFC000"/>
              </a:solidFill>
              <a:latin typeface="Calibri" pitchFamily="34" charset="0"/>
            </a:endParaRPr>
          </a:p>
        </p:txBody>
      </p:sp>
      <p:sp>
        <p:nvSpPr>
          <p:cNvPr id="35" name="TextBox 34"/>
          <p:cNvSpPr txBox="1">
            <a:spLocks noChangeArrowheads="1"/>
          </p:cNvSpPr>
          <p:nvPr/>
        </p:nvSpPr>
        <p:spPr bwMode="auto">
          <a:xfrm>
            <a:off x="2362200" y="4648200"/>
            <a:ext cx="2667000" cy="261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rPr>
              <a:t>Color naming RAN: </a:t>
            </a:r>
            <a:r>
              <a:rPr lang="en-US" sz="1100" dirty="0" smtClean="0">
                <a:solidFill>
                  <a:srgbClr val="00B050"/>
                </a:solidFill>
                <a:latin typeface="Calibri" pitchFamily="34" charset="0"/>
              </a:rPr>
              <a:t> 5 grade level </a:t>
            </a:r>
            <a:endParaRPr lang="en-US" sz="1100" dirty="0">
              <a:solidFill>
                <a:srgbClr val="00B050"/>
              </a:solidFill>
              <a:latin typeface="Calibri" pitchFamily="34" charset="0"/>
            </a:endParaRPr>
          </a:p>
        </p:txBody>
      </p:sp>
      <p:sp>
        <p:nvSpPr>
          <p:cNvPr id="40" name="TextBox 39"/>
          <p:cNvSpPr txBox="1">
            <a:spLocks noChangeArrowheads="1"/>
          </p:cNvSpPr>
          <p:nvPr/>
        </p:nvSpPr>
        <p:spPr bwMode="auto">
          <a:xfrm>
            <a:off x="4343400" y="3810000"/>
            <a:ext cx="3200400" cy="461661"/>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Problem Solving and Applications and </a:t>
            </a:r>
          </a:p>
          <a:p>
            <a:r>
              <a:rPr lang="en-US" sz="1200" dirty="0" smtClean="0">
                <a:solidFill>
                  <a:srgbClr val="00B050"/>
                </a:solidFill>
                <a:latin typeface="Calibri" pitchFamily="34" charset="0"/>
              </a:rPr>
              <a:t>Interview : SS 92 Key Math </a:t>
            </a:r>
            <a:endParaRPr lang="en-US" sz="1200" dirty="0">
              <a:solidFill>
                <a:srgbClr val="00B050"/>
              </a:solidFill>
              <a:latin typeface="Calibri" pitchFamily="34" charset="0"/>
            </a:endParaRPr>
          </a:p>
        </p:txBody>
      </p:sp>
      <p:sp>
        <p:nvSpPr>
          <p:cNvPr id="36" name="TextBox 35"/>
          <p:cNvSpPr txBox="1">
            <a:spLocks noChangeArrowheads="1"/>
          </p:cNvSpPr>
          <p:nvPr/>
        </p:nvSpPr>
        <p:spPr bwMode="auto">
          <a:xfrm>
            <a:off x="4876800" y="4719939"/>
            <a:ext cx="2209800" cy="461661"/>
          </a:xfrm>
          <a:prstGeom prst="rect">
            <a:avLst/>
          </a:prstGeom>
          <a:noFill/>
          <a:ln w="9525">
            <a:noFill/>
            <a:miter lim="800000"/>
            <a:headEnd/>
            <a:tailEnd/>
          </a:ln>
        </p:spPr>
        <p:txBody>
          <a:bodyPr lIns="91435" tIns="45718" rIns="91435" bIns="45718">
            <a:spAutoFit/>
          </a:bodyPr>
          <a:lstStyle/>
          <a:p>
            <a:r>
              <a:rPr lang="en-US" sz="1200" dirty="0">
                <a:solidFill>
                  <a:srgbClr val="00B050"/>
                </a:solidFill>
                <a:latin typeface="Calibri" pitchFamily="34" charset="0"/>
              </a:rPr>
              <a:t>Pattern Block </a:t>
            </a:r>
            <a:r>
              <a:rPr lang="en-US" sz="1200" dirty="0" smtClean="0">
                <a:solidFill>
                  <a:srgbClr val="00B050"/>
                </a:solidFill>
                <a:latin typeface="Calibri" pitchFamily="34" charset="0"/>
              </a:rPr>
              <a:t>Design or Visual Spatial Reasoning </a:t>
            </a:r>
            <a:r>
              <a:rPr lang="en-US" sz="1000" dirty="0" smtClean="0">
                <a:solidFill>
                  <a:srgbClr val="00B050"/>
                </a:solidFill>
                <a:latin typeface="Calibri" pitchFamily="34" charset="0"/>
              </a:rPr>
              <a:t>:  SS 88 Key Math </a:t>
            </a:r>
            <a:endParaRPr lang="en-US" sz="1200" dirty="0">
              <a:solidFill>
                <a:srgbClr val="00B050"/>
              </a:solidFill>
              <a:latin typeface="Calibri" pitchFamily="34" charset="0"/>
            </a:endParaRPr>
          </a:p>
        </p:txBody>
      </p:sp>
      <p:sp>
        <p:nvSpPr>
          <p:cNvPr id="34" name="TextBox 33"/>
          <p:cNvSpPr txBox="1">
            <a:spLocks noChangeArrowheads="1"/>
          </p:cNvSpPr>
          <p:nvPr/>
        </p:nvSpPr>
        <p:spPr bwMode="auto">
          <a:xfrm>
            <a:off x="6858000" y="990600"/>
            <a:ext cx="1905000" cy="769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 </a:t>
            </a:r>
            <a:r>
              <a:rPr lang="en-US" sz="1100" dirty="0" smtClean="0">
                <a:solidFill>
                  <a:srgbClr val="FF0000"/>
                </a:solidFill>
                <a:latin typeface="Calibri" pitchFamily="34" charset="0"/>
                <a:cs typeface="Calibri" pitchFamily="34" charset="0"/>
              </a:rPr>
              <a:t>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smtClean="0">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a:solidFill>
                  <a:srgbClr val="FFC000"/>
                </a:solidFill>
                <a:latin typeface="Calibri" pitchFamily="34" charset="0"/>
                <a:cs typeface="Calibri" pitchFamily="34" charset="0"/>
              </a:rPr>
              <a:t>+ </a:t>
            </a:r>
            <a:r>
              <a:rPr lang="en-US" sz="1100" dirty="0" smtClean="0">
                <a:solidFill>
                  <a:srgbClr val="FFC000"/>
                </a:solidFill>
                <a:latin typeface="Calibri" pitchFamily="34" charset="0"/>
                <a:cs typeface="Calibri" pitchFamily="34" charset="0"/>
              </a:rPr>
              <a:t> </a:t>
            </a:r>
            <a:r>
              <a:rPr lang="en-US" sz="1100" dirty="0">
                <a:solidFill>
                  <a:srgbClr val="FFC000"/>
                </a:solidFill>
                <a:latin typeface="Calibri" pitchFamily="34" charset="0"/>
                <a:cs typeface="Calibri" pitchFamily="34" charset="0"/>
              </a:rPr>
              <a:t>Visualization Level: </a:t>
            </a:r>
            <a:r>
              <a:rPr lang="en-US" sz="1100" dirty="0" smtClean="0">
                <a:solidFill>
                  <a:srgbClr val="FFC000"/>
                </a:solidFill>
                <a:latin typeface="Calibri" pitchFamily="34" charset="0"/>
                <a:cs typeface="Calibri" pitchFamily="34" charset="0"/>
              </a:rPr>
              <a:t>2/3</a:t>
            </a:r>
            <a:endParaRPr lang="en-US" sz="1100" dirty="0">
              <a:solidFill>
                <a:srgbClr val="FFC000"/>
              </a:solidFill>
              <a:latin typeface="Calibri" pitchFamily="34" charset="0"/>
              <a:cs typeface="Calibri" pitchFamily="34" charset="0"/>
            </a:endParaRPr>
          </a:p>
        </p:txBody>
      </p:sp>
      <p:sp>
        <p:nvSpPr>
          <p:cNvPr id="38" name="TextBox 37"/>
          <p:cNvSpPr txBox="1">
            <a:spLocks noChangeArrowheads="1"/>
          </p:cNvSpPr>
          <p:nvPr/>
        </p:nvSpPr>
        <p:spPr bwMode="auto">
          <a:xfrm>
            <a:off x="5867400" y="23622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 </a:t>
            </a:r>
            <a:r>
              <a:rPr lang="en-US" sz="1100" dirty="0" smtClean="0">
                <a:solidFill>
                  <a:srgbClr val="FF0000"/>
                </a:solidFill>
                <a:latin typeface="Calibri" pitchFamily="34" charset="0"/>
                <a:cs typeface="Calibri" pitchFamily="34" charset="0"/>
              </a:rPr>
              <a:t>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p:txBody>
      </p:sp>
      <p:sp>
        <p:nvSpPr>
          <p:cNvPr id="39" name="TextBox 38"/>
          <p:cNvSpPr txBox="1">
            <a:spLocks noChangeArrowheads="1"/>
          </p:cNvSpPr>
          <p:nvPr/>
        </p:nvSpPr>
        <p:spPr bwMode="auto">
          <a:xfrm>
            <a:off x="2514600" y="2971800"/>
            <a:ext cx="2438400" cy="615549"/>
          </a:xfrm>
          <a:prstGeom prst="rect">
            <a:avLst/>
          </a:prstGeom>
          <a:noFill/>
          <a:ln w="9525">
            <a:noFill/>
            <a:miter lim="800000"/>
            <a:headEnd/>
            <a:tailEnd/>
          </a:ln>
        </p:spPr>
        <p:txBody>
          <a:bodyPr wrap="square" lIns="91435" tIns="45718" rIns="91435" bIns="45718">
            <a:spAutoFit/>
          </a:bodyPr>
          <a:lstStyle/>
          <a:p>
            <a:r>
              <a:rPr lang="en-US" sz="1100" dirty="0">
                <a:solidFill>
                  <a:srgbClr val="00B050"/>
                </a:solidFill>
                <a:latin typeface="Calibri" pitchFamily="34" charset="0"/>
              </a:rPr>
              <a:t>Place Value Concept Level</a:t>
            </a:r>
            <a:r>
              <a:rPr lang="en-US" sz="1100" dirty="0" smtClean="0">
                <a:solidFill>
                  <a:srgbClr val="00B050"/>
                </a:solidFill>
                <a:latin typeface="Calibri" pitchFamily="34" charset="0"/>
              </a:rPr>
              <a:t>: 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Connecting Level</a:t>
            </a:r>
            <a:r>
              <a:rPr lang="en-US" sz="1100" dirty="0" smtClean="0">
                <a:solidFill>
                  <a:srgbClr val="00B050"/>
                </a:solidFill>
                <a:latin typeface="Calibri" pitchFamily="34" charset="0"/>
              </a:rPr>
              <a:t>: 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Symbolic Level</a:t>
            </a:r>
            <a:r>
              <a:rPr lang="en-US" sz="1200" dirty="0" smtClean="0">
                <a:solidFill>
                  <a:srgbClr val="00B050"/>
                </a:solidFill>
                <a:latin typeface="Calibri" pitchFamily="34" charset="0"/>
              </a:rPr>
              <a:t>: 3/3 </a:t>
            </a:r>
            <a:endParaRPr lang="en-US" sz="1200" dirty="0">
              <a:solidFill>
                <a:srgbClr val="00B050"/>
              </a:solidFill>
              <a:latin typeface="Calibri" pitchFamily="34" charset="0"/>
            </a:endParaRPr>
          </a:p>
        </p:txBody>
      </p:sp>
      <p:sp>
        <p:nvSpPr>
          <p:cNvPr id="6170" name="TextBox 41"/>
          <p:cNvSpPr txBox="1">
            <a:spLocks noChangeArrowheads="1"/>
          </p:cNvSpPr>
          <p:nvPr/>
        </p:nvSpPr>
        <p:spPr bwMode="auto">
          <a:xfrm>
            <a:off x="228600" y="1371600"/>
            <a:ext cx="2743200" cy="646331"/>
          </a:xfrm>
          <a:prstGeom prst="rect">
            <a:avLst/>
          </a:prstGeom>
          <a:noFill/>
          <a:ln w="9525">
            <a:noFill/>
            <a:miter lim="800000"/>
            <a:headEnd/>
            <a:tailEnd/>
          </a:ln>
        </p:spPr>
        <p:txBody>
          <a:bodyPr>
            <a:spAutoFit/>
          </a:bodyPr>
          <a:lstStyle/>
          <a:p>
            <a:r>
              <a:rPr lang="en-US" dirty="0">
                <a:latin typeface="Calibri" pitchFamily="34" charset="0"/>
              </a:rPr>
              <a:t>Name: </a:t>
            </a:r>
            <a:r>
              <a:rPr lang="en-US" dirty="0" smtClean="0">
                <a:latin typeface="Calibri" pitchFamily="34" charset="0"/>
              </a:rPr>
              <a:t>_____Greg_____</a:t>
            </a:r>
          </a:p>
          <a:p>
            <a:r>
              <a:rPr lang="en-US" dirty="0" smtClean="0">
                <a:latin typeface="Calibri" pitchFamily="34" charset="0"/>
              </a:rPr>
              <a:t>Grade: 5</a:t>
            </a:r>
            <a:r>
              <a:rPr lang="en-US" baseline="30000" dirty="0" smtClean="0">
                <a:latin typeface="Calibri" pitchFamily="34" charset="0"/>
              </a:rPr>
              <a:t>th</a:t>
            </a:r>
            <a:endParaRPr lang="en-US" dirty="0">
              <a:latin typeface="Calibri" pitchFamily="34" charset="0"/>
            </a:endParaRPr>
          </a:p>
        </p:txBody>
      </p:sp>
      <p:sp>
        <p:nvSpPr>
          <p:cNvPr id="6171" name="TextBox 42"/>
          <p:cNvSpPr txBox="1">
            <a:spLocks noChangeArrowheads="1"/>
          </p:cNvSpPr>
          <p:nvPr/>
        </p:nvSpPr>
        <p:spPr bwMode="auto">
          <a:xfrm>
            <a:off x="228600" y="5625405"/>
            <a:ext cx="4038600" cy="1384995"/>
          </a:xfrm>
          <a:prstGeom prst="rect">
            <a:avLst/>
          </a:prstGeom>
          <a:noFill/>
          <a:ln w="9525">
            <a:solidFill>
              <a:schemeClr val="tx1"/>
            </a:solidFill>
            <a:miter lim="800000"/>
            <a:headEnd/>
            <a:tailEnd/>
          </a:ln>
        </p:spPr>
        <p:txBody>
          <a:bodyPr wrap="square">
            <a:spAutoFit/>
          </a:bodyPr>
          <a:lstStyle/>
          <a:p>
            <a:r>
              <a:rPr lang="en-US" sz="1100" dirty="0" smtClean="0">
                <a:latin typeface="Calibri" pitchFamily="34" charset="0"/>
              </a:rPr>
              <a:t>Executive Functioning Skills (structured or unstructured):</a:t>
            </a:r>
          </a:p>
          <a:p>
            <a:r>
              <a:rPr lang="en-US" sz="1100" dirty="0" smtClean="0">
                <a:latin typeface="Calibri" pitchFamily="34" charset="0"/>
              </a:rPr>
              <a:t>- Poor focus in Math; excellent focus in Reading and unstructured environments </a:t>
            </a:r>
          </a:p>
          <a:p>
            <a:endParaRPr lang="en-US" sz="1100" dirty="0" smtClean="0">
              <a:latin typeface="Calibri" pitchFamily="34" charset="0"/>
            </a:endParaRPr>
          </a:p>
          <a:p>
            <a:r>
              <a:rPr lang="en-US" sz="1100" dirty="0" smtClean="0">
                <a:latin typeface="Calibri" pitchFamily="34" charset="0"/>
              </a:rPr>
              <a:t>Other:</a:t>
            </a:r>
          </a:p>
          <a:p>
            <a:r>
              <a:rPr lang="en-US" sz="1100" dirty="0" smtClean="0">
                <a:latin typeface="Calibri" pitchFamily="34" charset="0"/>
              </a:rPr>
              <a:t>-Older sibling have no issues with math; parents didn’t report any history of math difficulty  </a:t>
            </a:r>
            <a:r>
              <a:rPr lang="en-US" dirty="0" smtClean="0">
                <a:latin typeface="Calibri" pitchFamily="34" charset="0"/>
              </a:rPr>
              <a:t> </a:t>
            </a:r>
            <a:endParaRPr lang="en-US" dirty="0">
              <a:latin typeface="Calibri" pitchFamily="34" charset="0"/>
            </a:endParaRPr>
          </a:p>
        </p:txBody>
      </p:sp>
      <p:sp>
        <p:nvSpPr>
          <p:cNvPr id="28" name="TextBox 27"/>
          <p:cNvSpPr txBox="1">
            <a:spLocks noChangeArrowheads="1"/>
          </p:cNvSpPr>
          <p:nvPr/>
        </p:nvSpPr>
        <p:spPr bwMode="auto">
          <a:xfrm>
            <a:off x="6400800" y="1668462"/>
            <a:ext cx="1905000" cy="769938"/>
          </a:xfrm>
          <a:prstGeom prst="rect">
            <a:avLst/>
          </a:prstGeom>
          <a:noFill/>
          <a:ln w="9525">
            <a:noFill/>
            <a:miter lim="800000"/>
            <a:headEnd/>
            <a:tailEnd/>
          </a:ln>
        </p:spPr>
        <p:txBody>
          <a:bodyPr lIns="91435" tIns="45718" rIns="91435" bIns="45718">
            <a:spAutoFit/>
          </a:bodyPr>
          <a:lstStyle/>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smtClean="0">
                <a:solidFill>
                  <a:srgbClr val="FF0000"/>
                </a:solidFill>
                <a:latin typeface="Calibri" pitchFamily="34" charset="0"/>
                <a:cs typeface="Calibri" pitchFamily="34" charset="0"/>
              </a:rPr>
              <a:t>- 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Visualization Level: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p:txBody>
      </p:sp>
      <p:sp>
        <p:nvSpPr>
          <p:cNvPr id="30" name="TextBox 29"/>
          <p:cNvSpPr txBox="1">
            <a:spLocks noChangeArrowheads="1"/>
          </p:cNvSpPr>
          <p:nvPr/>
        </p:nvSpPr>
        <p:spPr bwMode="auto">
          <a:xfrm>
            <a:off x="5486400" y="28956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Symbolic Level</a:t>
            </a:r>
            <a:r>
              <a:rPr lang="en-US" sz="1100" dirty="0" smtClean="0">
                <a:solidFill>
                  <a:srgbClr val="FF0000"/>
                </a:solidFill>
                <a:latin typeface="Calibri" pitchFamily="34" charset="0"/>
                <a:cs typeface="Calibri" pitchFamily="34" charset="0"/>
              </a:rPr>
              <a:t>: 1/3 </a:t>
            </a:r>
            <a:endParaRPr lang="en-US" sz="1100" dirty="0">
              <a:solidFill>
                <a:srgbClr val="FF0000"/>
              </a:solidFill>
              <a:latin typeface="Calibri" pitchFamily="34" charset="0"/>
              <a:cs typeface="Calibri" pitchFamily="34" charset="0"/>
            </a:endParaRPr>
          </a:p>
        </p:txBody>
      </p:sp>
      <p:sp>
        <p:nvSpPr>
          <p:cNvPr id="33" name="TextBox 32"/>
          <p:cNvSpPr txBox="1">
            <a:spLocks noChangeArrowheads="1"/>
          </p:cNvSpPr>
          <p:nvPr/>
        </p:nvSpPr>
        <p:spPr bwMode="auto">
          <a:xfrm>
            <a:off x="5334000" y="5558139"/>
            <a:ext cx="2209800" cy="276995"/>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Verbal Reasoning: SS 102</a:t>
            </a:r>
            <a:endParaRPr lang="en-US" sz="1200" dirty="0">
              <a:solidFill>
                <a:srgbClr val="00B050"/>
              </a:solidFill>
              <a:latin typeface="Calibri" pitchFamily="34" charset="0"/>
            </a:endParaRPr>
          </a:p>
        </p:txBody>
      </p:sp>
      <p:sp>
        <p:nvSpPr>
          <p:cNvPr id="37" name="TextBox 36"/>
          <p:cNvSpPr txBox="1"/>
          <p:nvPr/>
        </p:nvSpPr>
        <p:spPr>
          <a:xfrm>
            <a:off x="533400" y="2971800"/>
            <a:ext cx="1066800" cy="646331"/>
          </a:xfrm>
          <a:prstGeom prst="rect">
            <a:avLst/>
          </a:prstGeom>
          <a:noFill/>
        </p:spPr>
        <p:txBody>
          <a:bodyPr wrap="square" rtlCol="0">
            <a:spAutoFit/>
          </a:bodyPr>
          <a:lstStyle/>
          <a:p>
            <a:r>
              <a:rPr lang="en-US" sz="1200" dirty="0" smtClean="0">
                <a:solidFill>
                  <a:schemeClr val="bg1"/>
                </a:solidFill>
              </a:rPr>
              <a:t>Poor performance in Math </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304800" y="1828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6" name="Straight Connector 5"/>
          <p:cNvCxnSpPr/>
          <p:nvPr/>
        </p:nvCxnSpPr>
        <p:spPr>
          <a:xfrm>
            <a:off x="1828800" y="38100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8001000" y="32766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8" name="Straight Connector 7"/>
          <p:cNvCxnSpPr/>
          <p:nvPr/>
        </p:nvCxnSpPr>
        <p:spPr>
          <a:xfrm flipV="1">
            <a:off x="2133600" y="11430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200400" y="685800"/>
            <a:ext cx="2514600" cy="369328"/>
          </a:xfrm>
          <a:prstGeom prst="rect">
            <a:avLst/>
          </a:prstGeom>
          <a:noFill/>
          <a:ln w="9525">
            <a:noFill/>
            <a:miter lim="800000"/>
            <a:headEnd/>
            <a:tailEnd/>
          </a:ln>
        </p:spPr>
        <p:txBody>
          <a:bodyPr lIns="91435" tIns="45718" rIns="91435" bIns="45718">
            <a:spAutoFit/>
          </a:bodyPr>
          <a:lstStyle/>
          <a:p>
            <a:r>
              <a:rPr lang="en-US" b="1" dirty="0">
                <a:latin typeface="Calibri" pitchFamily="34" charset="0"/>
              </a:rPr>
              <a:t>Number </a:t>
            </a:r>
            <a:r>
              <a:rPr lang="en-US" b="1" dirty="0" smtClean="0">
                <a:latin typeface="Calibri" pitchFamily="34" charset="0"/>
              </a:rPr>
              <a:t>Sense</a:t>
            </a:r>
            <a:endParaRPr lang="en-US" sz="900" b="1" dirty="0">
              <a:latin typeface="Calibri" pitchFamily="34" charset="0"/>
            </a:endParaRPr>
          </a:p>
        </p:txBody>
      </p:sp>
      <p:cxnSp>
        <p:nvCxnSpPr>
          <p:cNvPr id="10" name="Straight Connector 9"/>
          <p:cNvCxnSpPr/>
          <p:nvPr/>
        </p:nvCxnSpPr>
        <p:spPr>
          <a:xfrm flipV="1">
            <a:off x="5029200" y="11430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781800" y="685800"/>
            <a:ext cx="1371600" cy="508000"/>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Operations </a:t>
            </a:r>
          </a:p>
          <a:p>
            <a:pPr algn="r"/>
            <a:endParaRPr lang="en-US" sz="800" b="1" dirty="0">
              <a:latin typeface="Calibri" pitchFamily="34" charset="0"/>
            </a:endParaRPr>
          </a:p>
        </p:txBody>
      </p:sp>
      <p:sp>
        <p:nvSpPr>
          <p:cNvPr id="14" name="TextBox 17"/>
          <p:cNvSpPr txBox="1">
            <a:spLocks noChangeArrowheads="1"/>
          </p:cNvSpPr>
          <p:nvPr/>
        </p:nvSpPr>
        <p:spPr bwMode="auto">
          <a:xfrm>
            <a:off x="5638800" y="6400800"/>
            <a:ext cx="3352800" cy="369328"/>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Reasoning and Problem Solving </a:t>
            </a:r>
            <a:r>
              <a:rPr lang="en-US" sz="800" b="1" dirty="0" smtClean="0">
                <a:latin typeface="Calibri" pitchFamily="34" charset="0"/>
              </a:rPr>
              <a:t> </a:t>
            </a:r>
            <a:endParaRPr lang="en-US" b="1" dirty="0">
              <a:latin typeface="Calibri" pitchFamily="34" charset="0"/>
            </a:endParaRPr>
          </a:p>
        </p:txBody>
      </p:sp>
      <p:sp>
        <p:nvSpPr>
          <p:cNvPr id="15" name="TextBox 18"/>
          <p:cNvSpPr txBox="1">
            <a:spLocks noChangeArrowheads="1"/>
          </p:cNvSpPr>
          <p:nvPr/>
        </p:nvSpPr>
        <p:spPr bwMode="auto">
          <a:xfrm>
            <a:off x="4419600" y="6400800"/>
            <a:ext cx="1143000" cy="369328"/>
          </a:xfrm>
          <a:prstGeom prst="rect">
            <a:avLst/>
          </a:prstGeom>
          <a:noFill/>
          <a:ln w="9525">
            <a:noFill/>
            <a:miter lim="800000"/>
            <a:headEnd/>
            <a:tailEnd/>
          </a:ln>
        </p:spPr>
        <p:txBody>
          <a:bodyPr wrap="square" lIns="91435" tIns="45718" rIns="91435" bIns="45718">
            <a:spAutoFit/>
          </a:bodyPr>
          <a:lstStyle/>
          <a:p>
            <a:r>
              <a:rPr lang="en-US" b="1" dirty="0">
                <a:latin typeface="Calibri" pitchFamily="34" charset="0"/>
              </a:rPr>
              <a:t>Fluency </a:t>
            </a:r>
            <a:endParaRPr lang="en-US" sz="800" b="1" dirty="0">
              <a:latin typeface="Calibri" pitchFamily="34" charset="0"/>
            </a:endParaRPr>
          </a:p>
        </p:txBody>
      </p:sp>
      <p:cxnSp>
        <p:nvCxnSpPr>
          <p:cNvPr id="16" name="Straight Connector 15"/>
          <p:cNvCxnSpPr/>
          <p:nvPr/>
        </p:nvCxnSpPr>
        <p:spPr>
          <a:xfrm flipH="1" flipV="1">
            <a:off x="4038600" y="38862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34200" y="38862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886200" y="1219200"/>
            <a:ext cx="1905000" cy="1954377"/>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Counting by Rote Memory</a:t>
            </a:r>
            <a:r>
              <a:rPr lang="en-US" sz="1100" dirty="0" smtClean="0">
                <a:solidFill>
                  <a:srgbClr val="00B050"/>
                </a:solidFill>
                <a:latin typeface="Calibri" pitchFamily="34" charset="0"/>
                <a:cs typeface="Calibri" pitchFamily="34" charset="0"/>
              </a:rPr>
              <a:t>: to 100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One-to-One Correspondence</a:t>
            </a:r>
            <a:r>
              <a:rPr lang="en-US" sz="1100" dirty="0" smtClean="0">
                <a:solidFill>
                  <a:srgbClr val="00B050"/>
                </a:solidFill>
                <a:latin typeface="Calibri" pitchFamily="34" charset="0"/>
                <a:cs typeface="Calibri" pitchFamily="34" charset="0"/>
              </a:rPr>
              <a:t>: to 10 </a:t>
            </a:r>
            <a:endParaRPr lang="en-US" sz="1100" dirty="0">
              <a:solidFill>
                <a:srgbClr val="00B05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Instant Recognition</a:t>
            </a:r>
            <a:r>
              <a:rPr lang="en-US" sz="1100" dirty="0" smtClean="0">
                <a:solidFill>
                  <a:srgbClr val="FF0000"/>
                </a:solidFill>
                <a:latin typeface="Calibri" pitchFamily="34" charset="0"/>
                <a:cs typeface="Calibri" pitchFamily="34" charset="0"/>
              </a:rPr>
              <a:t>: 3/10</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Conservation of Number: </a:t>
            </a:r>
            <a:r>
              <a:rPr lang="en-US" sz="1100" dirty="0" smtClean="0">
                <a:solidFill>
                  <a:srgbClr val="FF0000"/>
                </a:solidFill>
                <a:latin typeface="Calibri" pitchFamily="34" charset="0"/>
                <a:cs typeface="Calibri" pitchFamily="34" charset="0"/>
              </a:rPr>
              <a:t>1/3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Counting Backwards: </a:t>
            </a:r>
            <a:r>
              <a:rPr lang="en-US" sz="1100" dirty="0" smtClean="0">
                <a:solidFill>
                  <a:srgbClr val="00B050"/>
                </a:solidFill>
                <a:latin typeface="Calibri" pitchFamily="34" charset="0"/>
                <a:cs typeface="Calibri" pitchFamily="34" charset="0"/>
              </a:rPr>
              <a:t>from 30</a:t>
            </a:r>
            <a:endParaRPr lang="en-US" sz="1100" dirty="0">
              <a:solidFill>
                <a:srgbClr val="00B05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Estimation of Objects: 0</a:t>
            </a:r>
            <a:r>
              <a:rPr lang="en-US" sz="1100" dirty="0" smtClean="0">
                <a:solidFill>
                  <a:srgbClr val="FF0000"/>
                </a:solidFill>
                <a:latin typeface="Calibri" pitchFamily="34" charset="0"/>
                <a:cs typeface="Calibri" pitchFamily="34" charset="0"/>
              </a:rPr>
              <a:t>/3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Forms </a:t>
            </a:r>
            <a:r>
              <a:rPr lang="en-US" sz="1100" dirty="0" smtClean="0">
                <a:solidFill>
                  <a:srgbClr val="00B050"/>
                </a:solidFill>
                <a:latin typeface="Calibri" pitchFamily="34" charset="0"/>
                <a:cs typeface="Calibri" pitchFamily="34" charset="0"/>
              </a:rPr>
              <a:t>: 10/10</a:t>
            </a:r>
          </a:p>
          <a:p>
            <a:r>
              <a:rPr lang="en-US" sz="1100" dirty="0" smtClean="0">
                <a:solidFill>
                  <a:srgbClr val="FF0000"/>
                </a:solidFill>
                <a:latin typeface="Calibri" pitchFamily="34" charset="0"/>
                <a:cs typeface="Calibri" pitchFamily="34" charset="0"/>
              </a:rPr>
              <a:t>Cardinality: 0/5</a:t>
            </a:r>
            <a:endParaRPr lang="en-US" sz="1100" dirty="0">
              <a:solidFill>
                <a:srgbClr val="FF0000"/>
              </a:solidFill>
              <a:latin typeface="Calibri" pitchFamily="34" charset="0"/>
              <a:cs typeface="Calibri" pitchFamily="34" charset="0"/>
            </a:endParaRPr>
          </a:p>
        </p:txBody>
      </p:sp>
      <p:sp>
        <p:nvSpPr>
          <p:cNvPr id="29" name="TextBox 28"/>
          <p:cNvSpPr txBox="1">
            <a:spLocks noChangeArrowheads="1"/>
          </p:cNvSpPr>
          <p:nvPr/>
        </p:nvSpPr>
        <p:spPr bwMode="auto">
          <a:xfrm>
            <a:off x="2057400" y="3886200"/>
            <a:ext cx="1905000" cy="769437"/>
          </a:xfrm>
          <a:prstGeom prst="rect">
            <a:avLst/>
          </a:prstGeom>
          <a:noFill/>
          <a:ln w="9525">
            <a:noFill/>
            <a:miter lim="800000"/>
            <a:headEnd/>
            <a:tailEnd/>
          </a:ln>
        </p:spPr>
        <p:txBody>
          <a:bodyPr wrap="square" lIns="91435" tIns="45718" rIns="91435" bIns="45718">
            <a:spAutoFit/>
          </a:bodyPr>
          <a:lstStyle/>
          <a:p>
            <a:r>
              <a:rPr lang="en-US" sz="1100" dirty="0" smtClean="0">
                <a:solidFill>
                  <a:srgbClr val="FF0000"/>
                </a:solidFill>
                <a:latin typeface="Calibri" pitchFamily="34" charset="0"/>
              </a:rPr>
              <a:t>Fluency Assessment:</a:t>
            </a:r>
          </a:p>
          <a:p>
            <a:r>
              <a:rPr lang="en-US" sz="1100" dirty="0">
                <a:solidFill>
                  <a:srgbClr val="FF0000"/>
                </a:solidFill>
                <a:latin typeface="Calibri" pitchFamily="34" charset="0"/>
              </a:rPr>
              <a:t> </a:t>
            </a:r>
            <a:r>
              <a:rPr lang="en-US" sz="1100" dirty="0" smtClean="0">
                <a:solidFill>
                  <a:srgbClr val="FF0000"/>
                </a:solidFill>
                <a:latin typeface="Calibri" pitchFamily="34" charset="0"/>
              </a:rPr>
              <a:t>1. 8%iles</a:t>
            </a:r>
          </a:p>
          <a:p>
            <a:r>
              <a:rPr lang="en-US" sz="1100" dirty="0" smtClean="0">
                <a:solidFill>
                  <a:srgbClr val="FF0000"/>
                </a:solidFill>
                <a:latin typeface="Calibri" pitchFamily="34" charset="0"/>
              </a:rPr>
              <a:t>2. 8%ile </a:t>
            </a:r>
          </a:p>
          <a:p>
            <a:r>
              <a:rPr lang="en-US" sz="1100" dirty="0" smtClean="0">
                <a:solidFill>
                  <a:srgbClr val="FF0000"/>
                </a:solidFill>
                <a:latin typeface="Calibri" pitchFamily="34" charset="0"/>
              </a:rPr>
              <a:t>3. 7%ile     </a:t>
            </a:r>
            <a:endParaRPr lang="en-US" sz="1100" dirty="0">
              <a:solidFill>
                <a:srgbClr val="FF0000"/>
              </a:solidFill>
              <a:latin typeface="Calibri" pitchFamily="34" charset="0"/>
            </a:endParaRPr>
          </a:p>
        </p:txBody>
      </p:sp>
      <p:sp>
        <p:nvSpPr>
          <p:cNvPr id="35" name="TextBox 34"/>
          <p:cNvSpPr txBox="1">
            <a:spLocks noChangeArrowheads="1"/>
          </p:cNvSpPr>
          <p:nvPr/>
        </p:nvSpPr>
        <p:spPr bwMode="auto">
          <a:xfrm>
            <a:off x="2362200" y="4800600"/>
            <a:ext cx="2667000" cy="261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rPr>
              <a:t>Color naming RAN: </a:t>
            </a:r>
            <a:r>
              <a:rPr lang="en-US" sz="1100" dirty="0" smtClean="0">
                <a:solidFill>
                  <a:srgbClr val="00B050"/>
                </a:solidFill>
                <a:latin typeface="Calibri" pitchFamily="34" charset="0"/>
              </a:rPr>
              <a:t> 6th grade level </a:t>
            </a:r>
            <a:endParaRPr lang="en-US" sz="1100" dirty="0">
              <a:solidFill>
                <a:srgbClr val="00B050"/>
              </a:solidFill>
              <a:latin typeface="Calibri" pitchFamily="34" charset="0"/>
            </a:endParaRPr>
          </a:p>
        </p:txBody>
      </p:sp>
      <p:sp>
        <p:nvSpPr>
          <p:cNvPr id="40" name="TextBox 39"/>
          <p:cNvSpPr txBox="1">
            <a:spLocks noChangeArrowheads="1"/>
          </p:cNvSpPr>
          <p:nvPr/>
        </p:nvSpPr>
        <p:spPr bwMode="auto">
          <a:xfrm>
            <a:off x="4343400" y="3962400"/>
            <a:ext cx="3200400" cy="646327"/>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Problem Solving and Applications and </a:t>
            </a:r>
          </a:p>
          <a:p>
            <a:r>
              <a:rPr lang="en-US" sz="1200" dirty="0" smtClean="0">
                <a:solidFill>
                  <a:srgbClr val="00B050"/>
                </a:solidFill>
                <a:latin typeface="Calibri" pitchFamily="34" charset="0"/>
              </a:rPr>
              <a:t>Interview : SS 81 Key Math; evidence of </a:t>
            </a:r>
          </a:p>
          <a:p>
            <a:r>
              <a:rPr lang="en-US" sz="1200" dirty="0" smtClean="0">
                <a:solidFill>
                  <a:srgbClr val="00B050"/>
                </a:solidFill>
                <a:latin typeface="Calibri" pitchFamily="34" charset="0"/>
              </a:rPr>
              <a:t>strong reasoning ability </a:t>
            </a:r>
            <a:endParaRPr lang="en-US" sz="1200" dirty="0">
              <a:solidFill>
                <a:srgbClr val="00B050"/>
              </a:solidFill>
              <a:latin typeface="Calibri" pitchFamily="34" charset="0"/>
            </a:endParaRPr>
          </a:p>
        </p:txBody>
      </p:sp>
      <p:sp>
        <p:nvSpPr>
          <p:cNvPr id="36" name="TextBox 35"/>
          <p:cNvSpPr txBox="1">
            <a:spLocks noChangeArrowheads="1"/>
          </p:cNvSpPr>
          <p:nvPr/>
        </p:nvSpPr>
        <p:spPr bwMode="auto">
          <a:xfrm>
            <a:off x="4876800" y="4872339"/>
            <a:ext cx="2209800" cy="461661"/>
          </a:xfrm>
          <a:prstGeom prst="rect">
            <a:avLst/>
          </a:prstGeom>
          <a:noFill/>
          <a:ln w="9525">
            <a:noFill/>
            <a:miter lim="800000"/>
            <a:headEnd/>
            <a:tailEnd/>
          </a:ln>
        </p:spPr>
        <p:txBody>
          <a:bodyPr lIns="91435" tIns="45718" rIns="91435" bIns="45718">
            <a:spAutoFit/>
          </a:bodyPr>
          <a:lstStyle/>
          <a:p>
            <a:r>
              <a:rPr lang="en-US" sz="1200" dirty="0">
                <a:solidFill>
                  <a:srgbClr val="FF0000"/>
                </a:solidFill>
                <a:latin typeface="Calibri" pitchFamily="34" charset="0"/>
              </a:rPr>
              <a:t>Pattern Block </a:t>
            </a:r>
            <a:r>
              <a:rPr lang="en-US" sz="1200" dirty="0" smtClean="0">
                <a:solidFill>
                  <a:srgbClr val="FF0000"/>
                </a:solidFill>
                <a:latin typeface="Calibri" pitchFamily="34" charset="0"/>
              </a:rPr>
              <a:t>Design or Visual Spatial Reasoning </a:t>
            </a:r>
            <a:r>
              <a:rPr lang="en-US" sz="1000" dirty="0" smtClean="0">
                <a:solidFill>
                  <a:srgbClr val="FF0000"/>
                </a:solidFill>
                <a:latin typeface="Calibri" pitchFamily="34" charset="0"/>
              </a:rPr>
              <a:t>:  SS 71 Key Math </a:t>
            </a:r>
            <a:endParaRPr lang="en-US" sz="1200" dirty="0">
              <a:solidFill>
                <a:srgbClr val="FF0000"/>
              </a:solidFill>
              <a:latin typeface="Calibri" pitchFamily="34" charset="0"/>
            </a:endParaRPr>
          </a:p>
        </p:txBody>
      </p:sp>
      <p:sp>
        <p:nvSpPr>
          <p:cNvPr id="34" name="TextBox 33"/>
          <p:cNvSpPr txBox="1">
            <a:spLocks noChangeArrowheads="1"/>
          </p:cNvSpPr>
          <p:nvPr/>
        </p:nvSpPr>
        <p:spPr bwMode="auto">
          <a:xfrm>
            <a:off x="6858000" y="1143000"/>
            <a:ext cx="1905000" cy="769938"/>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Concept Level</a:t>
            </a:r>
            <a:r>
              <a:rPr lang="en-US" sz="1100" dirty="0" smtClean="0">
                <a:solidFill>
                  <a:srgbClr val="FF0000"/>
                </a:solidFill>
                <a:latin typeface="Calibri" pitchFamily="34" charset="0"/>
                <a:cs typeface="Calibri" pitchFamily="34" charset="0"/>
              </a:rPr>
              <a:t>: 2/3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 </a:t>
            </a:r>
            <a:r>
              <a:rPr lang="en-US" sz="1100" dirty="0" smtClean="0">
                <a:solidFill>
                  <a:srgbClr val="FF0000"/>
                </a:solidFill>
                <a:latin typeface="Calibri" pitchFamily="34" charset="0"/>
                <a:cs typeface="Calibri" pitchFamily="34" charset="0"/>
              </a:rPr>
              <a:t>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Symbolic Level</a:t>
            </a:r>
            <a:r>
              <a:rPr lang="en-US" sz="1100" dirty="0" smtClean="0">
                <a:solidFill>
                  <a:srgbClr val="FF0000"/>
                </a:solidFill>
                <a:latin typeface="Calibri" pitchFamily="34" charset="0"/>
                <a:cs typeface="Calibri" pitchFamily="34" charset="0"/>
              </a:rPr>
              <a:t>: 2/3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Visualization Level: </a:t>
            </a:r>
            <a:r>
              <a:rPr lang="en-US" sz="1100" dirty="0" smtClean="0">
                <a:solidFill>
                  <a:srgbClr val="FF0000"/>
                </a:solidFill>
                <a:latin typeface="Calibri" pitchFamily="34" charset="0"/>
                <a:cs typeface="Calibri" pitchFamily="34" charset="0"/>
              </a:rPr>
              <a:t>2/3</a:t>
            </a:r>
            <a:endParaRPr lang="en-US" sz="1100" dirty="0">
              <a:solidFill>
                <a:srgbClr val="FF0000"/>
              </a:solidFill>
              <a:latin typeface="Calibri" pitchFamily="34" charset="0"/>
              <a:cs typeface="Calibri" pitchFamily="34" charset="0"/>
            </a:endParaRPr>
          </a:p>
        </p:txBody>
      </p:sp>
      <p:sp>
        <p:nvSpPr>
          <p:cNvPr id="38" name="TextBox 37"/>
          <p:cNvSpPr txBox="1">
            <a:spLocks noChangeArrowheads="1"/>
          </p:cNvSpPr>
          <p:nvPr/>
        </p:nvSpPr>
        <p:spPr bwMode="auto">
          <a:xfrm>
            <a:off x="5867400" y="25146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 </a:t>
            </a:r>
            <a:r>
              <a:rPr lang="en-US" sz="1100" dirty="0" smtClean="0">
                <a:solidFill>
                  <a:srgbClr val="FF0000"/>
                </a:solidFill>
                <a:latin typeface="Calibri" pitchFamily="34" charset="0"/>
                <a:cs typeface="Calibri" pitchFamily="34" charset="0"/>
              </a:rPr>
              <a:t>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p:txBody>
      </p:sp>
      <p:sp>
        <p:nvSpPr>
          <p:cNvPr id="39" name="TextBox 38"/>
          <p:cNvSpPr txBox="1">
            <a:spLocks noChangeArrowheads="1"/>
          </p:cNvSpPr>
          <p:nvPr/>
        </p:nvSpPr>
        <p:spPr bwMode="auto">
          <a:xfrm>
            <a:off x="2514600" y="3124200"/>
            <a:ext cx="2438400" cy="615549"/>
          </a:xfrm>
          <a:prstGeom prst="rect">
            <a:avLst/>
          </a:prstGeom>
          <a:noFill/>
          <a:ln w="9525">
            <a:noFill/>
            <a:miter lim="800000"/>
            <a:headEnd/>
            <a:tailEnd/>
          </a:ln>
        </p:spPr>
        <p:txBody>
          <a:bodyPr wrap="square" lIns="91435" tIns="45718" rIns="91435" bIns="45718">
            <a:spAutoFit/>
          </a:bodyPr>
          <a:lstStyle/>
          <a:p>
            <a:r>
              <a:rPr lang="en-US" sz="1100" dirty="0">
                <a:solidFill>
                  <a:srgbClr val="FF0000"/>
                </a:solidFill>
                <a:latin typeface="Calibri" pitchFamily="34" charset="0"/>
              </a:rPr>
              <a:t>Place Value Concept Level</a:t>
            </a:r>
            <a:r>
              <a:rPr lang="en-US" sz="1100" dirty="0" smtClean="0">
                <a:solidFill>
                  <a:srgbClr val="FF0000"/>
                </a:solidFill>
                <a:latin typeface="Calibri" pitchFamily="34" charset="0"/>
              </a:rPr>
              <a:t>: 1/3</a:t>
            </a:r>
            <a:endParaRPr lang="en-US" sz="1100" dirty="0">
              <a:solidFill>
                <a:srgbClr val="FF0000"/>
              </a:solidFill>
              <a:latin typeface="Calibri" pitchFamily="34" charset="0"/>
            </a:endParaRPr>
          </a:p>
          <a:p>
            <a:r>
              <a:rPr lang="en-US" sz="1100" dirty="0">
                <a:solidFill>
                  <a:srgbClr val="FF0000"/>
                </a:solidFill>
                <a:latin typeface="Calibri" pitchFamily="34" charset="0"/>
              </a:rPr>
              <a:t>Place Value Connecting </a:t>
            </a:r>
            <a:r>
              <a:rPr lang="en-US" sz="1100" dirty="0" smtClean="0">
                <a:solidFill>
                  <a:srgbClr val="FF0000"/>
                </a:solidFill>
                <a:latin typeface="Calibri" pitchFamily="34" charset="0"/>
              </a:rPr>
              <a:t>Level:1/3</a:t>
            </a:r>
            <a:endParaRPr lang="en-US" sz="1100" dirty="0">
              <a:solidFill>
                <a:srgbClr val="FF0000"/>
              </a:solidFill>
              <a:latin typeface="Calibri" pitchFamily="34" charset="0"/>
            </a:endParaRPr>
          </a:p>
          <a:p>
            <a:r>
              <a:rPr lang="en-US" sz="1100" dirty="0">
                <a:solidFill>
                  <a:srgbClr val="FF0000"/>
                </a:solidFill>
                <a:latin typeface="Calibri" pitchFamily="34" charset="0"/>
              </a:rPr>
              <a:t>Place Value Symbolic Level</a:t>
            </a:r>
            <a:r>
              <a:rPr lang="en-US" sz="1200" dirty="0" smtClean="0">
                <a:solidFill>
                  <a:srgbClr val="FF0000"/>
                </a:solidFill>
                <a:latin typeface="Calibri" pitchFamily="34" charset="0"/>
              </a:rPr>
              <a:t>: 0/3 </a:t>
            </a:r>
            <a:endParaRPr lang="en-US" sz="1200" dirty="0">
              <a:solidFill>
                <a:srgbClr val="FF0000"/>
              </a:solidFill>
              <a:latin typeface="Calibri" pitchFamily="34" charset="0"/>
            </a:endParaRPr>
          </a:p>
        </p:txBody>
      </p:sp>
      <p:sp>
        <p:nvSpPr>
          <p:cNvPr id="6170" name="TextBox 41"/>
          <p:cNvSpPr txBox="1">
            <a:spLocks noChangeArrowheads="1"/>
          </p:cNvSpPr>
          <p:nvPr/>
        </p:nvSpPr>
        <p:spPr bwMode="auto">
          <a:xfrm>
            <a:off x="0" y="1524000"/>
            <a:ext cx="2743200" cy="646331"/>
          </a:xfrm>
          <a:prstGeom prst="rect">
            <a:avLst/>
          </a:prstGeom>
          <a:noFill/>
          <a:ln w="9525">
            <a:noFill/>
            <a:miter lim="800000"/>
            <a:headEnd/>
            <a:tailEnd/>
          </a:ln>
        </p:spPr>
        <p:txBody>
          <a:bodyPr>
            <a:spAutoFit/>
          </a:bodyPr>
          <a:lstStyle/>
          <a:p>
            <a:r>
              <a:rPr lang="en-US" dirty="0">
                <a:latin typeface="Calibri" pitchFamily="34" charset="0"/>
              </a:rPr>
              <a:t>Name: </a:t>
            </a:r>
            <a:r>
              <a:rPr lang="en-US" dirty="0" smtClean="0">
                <a:latin typeface="Calibri" pitchFamily="34" charset="0"/>
              </a:rPr>
              <a:t>___Samuel_____</a:t>
            </a:r>
          </a:p>
          <a:p>
            <a:r>
              <a:rPr lang="en-US" dirty="0" smtClean="0">
                <a:latin typeface="Calibri" pitchFamily="34" charset="0"/>
              </a:rPr>
              <a:t>Grade: </a:t>
            </a:r>
            <a:r>
              <a:rPr lang="en-US" dirty="0" smtClean="0">
                <a:latin typeface="Calibri" pitchFamily="34" charset="0"/>
              </a:rPr>
              <a:t>5</a:t>
            </a:r>
            <a:r>
              <a:rPr lang="en-US" baseline="30000" dirty="0" smtClean="0">
                <a:latin typeface="Calibri" pitchFamily="34" charset="0"/>
              </a:rPr>
              <a:t>th</a:t>
            </a:r>
            <a:endParaRPr lang="en-US" dirty="0">
              <a:latin typeface="Calibri" pitchFamily="34" charset="0"/>
            </a:endParaRPr>
          </a:p>
        </p:txBody>
      </p:sp>
      <p:sp>
        <p:nvSpPr>
          <p:cNvPr id="6171" name="TextBox 42"/>
          <p:cNvSpPr txBox="1">
            <a:spLocks noChangeArrowheads="1"/>
          </p:cNvSpPr>
          <p:nvPr/>
        </p:nvSpPr>
        <p:spPr bwMode="auto">
          <a:xfrm>
            <a:off x="228600" y="5777805"/>
            <a:ext cx="4038600" cy="1046440"/>
          </a:xfrm>
          <a:prstGeom prst="rect">
            <a:avLst/>
          </a:prstGeom>
          <a:noFill/>
          <a:ln w="9525">
            <a:solidFill>
              <a:schemeClr val="tx1"/>
            </a:solidFill>
            <a:miter lim="800000"/>
            <a:headEnd/>
            <a:tailEnd/>
          </a:ln>
        </p:spPr>
        <p:txBody>
          <a:bodyPr wrap="square">
            <a:spAutoFit/>
          </a:bodyPr>
          <a:lstStyle/>
          <a:p>
            <a:r>
              <a:rPr lang="en-US" sz="1100" dirty="0" smtClean="0">
                <a:latin typeface="Calibri" pitchFamily="34" charset="0"/>
              </a:rPr>
              <a:t>Executive Functioning Skills (structured or unstructured):</a:t>
            </a:r>
          </a:p>
          <a:p>
            <a:r>
              <a:rPr lang="en-US" sz="1100" dirty="0" smtClean="0">
                <a:latin typeface="Calibri" pitchFamily="34" charset="0"/>
              </a:rPr>
              <a:t>- Poor focus in in structured and unstructured environments </a:t>
            </a:r>
          </a:p>
          <a:p>
            <a:endParaRPr lang="en-US" sz="1100" dirty="0" smtClean="0">
              <a:latin typeface="Calibri" pitchFamily="34" charset="0"/>
            </a:endParaRPr>
          </a:p>
          <a:p>
            <a:r>
              <a:rPr lang="en-US" sz="1100" dirty="0" smtClean="0">
                <a:latin typeface="Calibri" pitchFamily="34" charset="0"/>
              </a:rPr>
              <a:t>Other:</a:t>
            </a:r>
          </a:p>
          <a:p>
            <a:r>
              <a:rPr lang="en-US" sz="1100" dirty="0" smtClean="0">
                <a:latin typeface="Calibri" pitchFamily="34" charset="0"/>
              </a:rPr>
              <a:t>-Parents didn’t report any history of math difficulty  </a:t>
            </a:r>
            <a:r>
              <a:rPr lang="en-US" dirty="0" smtClean="0">
                <a:latin typeface="Calibri" pitchFamily="34" charset="0"/>
              </a:rPr>
              <a:t> </a:t>
            </a:r>
            <a:endParaRPr lang="en-US" dirty="0">
              <a:latin typeface="Calibri" pitchFamily="34" charset="0"/>
            </a:endParaRPr>
          </a:p>
        </p:txBody>
      </p:sp>
      <p:sp>
        <p:nvSpPr>
          <p:cNvPr id="28" name="TextBox 27"/>
          <p:cNvSpPr txBox="1">
            <a:spLocks noChangeArrowheads="1"/>
          </p:cNvSpPr>
          <p:nvPr/>
        </p:nvSpPr>
        <p:spPr bwMode="auto">
          <a:xfrm>
            <a:off x="6400800" y="1820862"/>
            <a:ext cx="1905000" cy="769938"/>
          </a:xfrm>
          <a:prstGeom prst="rect">
            <a:avLst/>
          </a:prstGeom>
          <a:noFill/>
          <a:ln w="9525">
            <a:noFill/>
            <a:miter lim="800000"/>
            <a:headEnd/>
            <a:tailEnd/>
          </a:ln>
        </p:spPr>
        <p:txBody>
          <a:bodyPr lIns="91435" tIns="45718" rIns="91435" bIns="45718">
            <a:spAutoFit/>
          </a:bodyPr>
          <a:lstStyle/>
          <a:p>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Concept Level</a:t>
            </a:r>
            <a:r>
              <a:rPr lang="en-US" sz="1100" dirty="0" smtClean="0">
                <a:solidFill>
                  <a:srgbClr val="FF0000"/>
                </a:solidFill>
                <a:latin typeface="Calibri" pitchFamily="34" charset="0"/>
                <a:cs typeface="Calibri" pitchFamily="34" charset="0"/>
              </a:rPr>
              <a:t>: 2/3</a:t>
            </a:r>
            <a:endParaRPr lang="en-US" sz="1100" dirty="0">
              <a:solidFill>
                <a:srgbClr val="FF0000"/>
              </a:solidFill>
              <a:latin typeface="Calibri" pitchFamily="34" charset="0"/>
              <a:cs typeface="Calibri" pitchFamily="34" charset="0"/>
            </a:endParaRPr>
          </a:p>
          <a:p>
            <a:r>
              <a:rPr lang="en-US" sz="1100" dirty="0" smtClean="0">
                <a:solidFill>
                  <a:srgbClr val="FF0000"/>
                </a:solidFill>
                <a:latin typeface="Calibri" pitchFamily="34" charset="0"/>
                <a:cs typeface="Calibri" pitchFamily="34" charset="0"/>
              </a:rPr>
              <a:t>- 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Symbolic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Visualization Level: 0</a:t>
            </a:r>
            <a:r>
              <a:rPr lang="en-US" sz="1100" dirty="0" smtClean="0">
                <a:solidFill>
                  <a:srgbClr val="FF0000"/>
                </a:solidFill>
                <a:latin typeface="Calibri" pitchFamily="34" charset="0"/>
                <a:cs typeface="Calibri" pitchFamily="34" charset="0"/>
              </a:rPr>
              <a:t>/3</a:t>
            </a:r>
            <a:endParaRPr lang="en-US" sz="1100" dirty="0">
              <a:solidFill>
                <a:srgbClr val="FF0000"/>
              </a:solidFill>
              <a:latin typeface="Calibri" pitchFamily="34" charset="0"/>
              <a:cs typeface="Calibri" pitchFamily="34" charset="0"/>
            </a:endParaRPr>
          </a:p>
        </p:txBody>
      </p:sp>
      <p:sp>
        <p:nvSpPr>
          <p:cNvPr id="30" name="TextBox 29"/>
          <p:cNvSpPr txBox="1">
            <a:spLocks noChangeArrowheads="1"/>
          </p:cNvSpPr>
          <p:nvPr/>
        </p:nvSpPr>
        <p:spPr bwMode="auto">
          <a:xfrm>
            <a:off x="5486400" y="30480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Symbolic Level</a:t>
            </a:r>
            <a:r>
              <a:rPr lang="en-US" sz="1100" dirty="0" smtClean="0">
                <a:solidFill>
                  <a:srgbClr val="FF0000"/>
                </a:solidFill>
                <a:latin typeface="Calibri" pitchFamily="34" charset="0"/>
                <a:cs typeface="Calibri" pitchFamily="34" charset="0"/>
              </a:rPr>
              <a:t>: 1/3 </a:t>
            </a:r>
            <a:endParaRPr lang="en-US" sz="1100" dirty="0">
              <a:solidFill>
                <a:srgbClr val="FF0000"/>
              </a:solidFill>
              <a:latin typeface="Calibri" pitchFamily="34" charset="0"/>
              <a:cs typeface="Calibri" pitchFamily="34" charset="0"/>
            </a:endParaRPr>
          </a:p>
        </p:txBody>
      </p:sp>
      <p:sp>
        <p:nvSpPr>
          <p:cNvPr id="33" name="TextBox 32"/>
          <p:cNvSpPr txBox="1">
            <a:spLocks noChangeArrowheads="1"/>
          </p:cNvSpPr>
          <p:nvPr/>
        </p:nvSpPr>
        <p:spPr bwMode="auto">
          <a:xfrm>
            <a:off x="5334000" y="5710539"/>
            <a:ext cx="2209800" cy="276995"/>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Verbal Reasoning: SS 88</a:t>
            </a:r>
            <a:endParaRPr lang="en-US" sz="1200" dirty="0">
              <a:solidFill>
                <a:srgbClr val="00B050"/>
              </a:solidFill>
              <a:latin typeface="Calibri" pitchFamily="34" charset="0"/>
            </a:endParaRPr>
          </a:p>
        </p:txBody>
      </p:sp>
      <p:sp>
        <p:nvSpPr>
          <p:cNvPr id="37" name="TextBox 36"/>
          <p:cNvSpPr txBox="1"/>
          <p:nvPr/>
        </p:nvSpPr>
        <p:spPr>
          <a:xfrm>
            <a:off x="533400" y="3124200"/>
            <a:ext cx="1066800" cy="646331"/>
          </a:xfrm>
          <a:prstGeom prst="rect">
            <a:avLst/>
          </a:prstGeom>
          <a:noFill/>
        </p:spPr>
        <p:txBody>
          <a:bodyPr wrap="square" rtlCol="0">
            <a:spAutoFit/>
          </a:bodyPr>
          <a:lstStyle/>
          <a:p>
            <a:r>
              <a:rPr lang="en-US" sz="1200" dirty="0" smtClean="0">
                <a:solidFill>
                  <a:schemeClr val="bg1"/>
                </a:solidFill>
              </a:rPr>
              <a:t>Poor performance in Math </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371600" y="1371600"/>
            <a:ext cx="63246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PPT is available at </a:t>
            </a:r>
          </a:p>
          <a:p>
            <a:pPr algn="ctr"/>
            <a:r>
              <a:rPr lang="en-US" dirty="0" smtClean="0">
                <a:hlinkClick r:id="rId2"/>
              </a:rPr>
              <a:t>http://sdimathdps.wikispaces.com/home</a:t>
            </a:r>
            <a:r>
              <a:rPr lang="en-US" dirty="0" smtClean="0"/>
              <a:t> </a:t>
            </a:r>
          </a:p>
        </p:txBody>
      </p:sp>
      <p:sp>
        <p:nvSpPr>
          <p:cNvPr id="6" name="Rounded Rectangle 5"/>
          <p:cNvSpPr/>
          <p:nvPr/>
        </p:nvSpPr>
        <p:spPr>
          <a:xfrm>
            <a:off x="1400503" y="2895600"/>
            <a:ext cx="63246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Additional Resources at </a:t>
            </a:r>
          </a:p>
          <a:p>
            <a:pPr algn="ctr"/>
            <a:r>
              <a:rPr lang="en-US" dirty="0" smtClean="0">
                <a:hlinkClick r:id="rId3"/>
              </a:rPr>
              <a:t>http://www.origoeducation.com/</a:t>
            </a:r>
            <a:r>
              <a:rPr lang="en-US" dirty="0" smtClean="0"/>
              <a:t> </a:t>
            </a:r>
            <a:endParaRPr lang="en-US" dirty="0"/>
          </a:p>
        </p:txBody>
      </p:sp>
      <p:sp>
        <p:nvSpPr>
          <p:cNvPr id="7" name="Rounded Rectangle 6"/>
          <p:cNvSpPr/>
          <p:nvPr/>
        </p:nvSpPr>
        <p:spPr>
          <a:xfrm>
            <a:off x="1400503" y="4572000"/>
            <a:ext cx="63246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Origomath</a:t>
            </a:r>
            <a:r>
              <a:rPr lang="en-US" dirty="0" smtClean="0"/>
              <a:t> Videos </a:t>
            </a:r>
          </a:p>
          <a:p>
            <a:pPr algn="ctr"/>
            <a:r>
              <a:rPr lang="en-US" dirty="0" smtClean="0">
                <a:hlinkClick r:id="rId4"/>
              </a:rPr>
              <a:t>http://www.youtube.com/playlist?list=PLC16FE7FD2F10E42C</a:t>
            </a:r>
            <a:r>
              <a:rPr lang="en-US" dirty="0" smtClean="0"/>
              <a:t> </a:t>
            </a:r>
            <a:endParaRPr lang="en-US" dirty="0"/>
          </a:p>
        </p:txBody>
      </p:sp>
    </p:spTree>
    <p:extLst>
      <p:ext uri="{BB962C8B-B14F-4D97-AF65-F5344CB8AC3E}">
        <p14:creationId xmlns:p14="http://schemas.microsoft.com/office/powerpoint/2010/main" val="33638259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304800" y="1828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6" name="Straight Connector 5"/>
          <p:cNvCxnSpPr/>
          <p:nvPr/>
        </p:nvCxnSpPr>
        <p:spPr>
          <a:xfrm>
            <a:off x="1828800" y="38100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8001000" y="32766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8" name="Straight Connector 7"/>
          <p:cNvCxnSpPr/>
          <p:nvPr/>
        </p:nvCxnSpPr>
        <p:spPr>
          <a:xfrm flipV="1">
            <a:off x="2133600" y="11430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200400" y="685800"/>
            <a:ext cx="2514600" cy="369328"/>
          </a:xfrm>
          <a:prstGeom prst="rect">
            <a:avLst/>
          </a:prstGeom>
          <a:noFill/>
          <a:ln w="9525">
            <a:noFill/>
            <a:miter lim="800000"/>
            <a:headEnd/>
            <a:tailEnd/>
          </a:ln>
        </p:spPr>
        <p:txBody>
          <a:bodyPr lIns="91435" tIns="45718" rIns="91435" bIns="45718">
            <a:spAutoFit/>
          </a:bodyPr>
          <a:lstStyle/>
          <a:p>
            <a:r>
              <a:rPr lang="en-US" b="1" dirty="0">
                <a:latin typeface="Calibri" pitchFamily="34" charset="0"/>
              </a:rPr>
              <a:t>Number </a:t>
            </a:r>
            <a:r>
              <a:rPr lang="en-US" b="1" dirty="0" smtClean="0">
                <a:latin typeface="Calibri" pitchFamily="34" charset="0"/>
              </a:rPr>
              <a:t>Sense</a:t>
            </a:r>
            <a:endParaRPr lang="en-US" sz="900" b="1" dirty="0">
              <a:latin typeface="Calibri" pitchFamily="34" charset="0"/>
            </a:endParaRPr>
          </a:p>
        </p:txBody>
      </p:sp>
      <p:cxnSp>
        <p:nvCxnSpPr>
          <p:cNvPr id="10" name="Straight Connector 9"/>
          <p:cNvCxnSpPr/>
          <p:nvPr/>
        </p:nvCxnSpPr>
        <p:spPr>
          <a:xfrm flipV="1">
            <a:off x="5029200" y="11430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781800" y="685800"/>
            <a:ext cx="1371600" cy="508000"/>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Operations </a:t>
            </a:r>
          </a:p>
          <a:p>
            <a:pPr algn="r"/>
            <a:endParaRPr lang="en-US" sz="800" b="1" dirty="0">
              <a:latin typeface="Calibri" pitchFamily="34" charset="0"/>
            </a:endParaRPr>
          </a:p>
        </p:txBody>
      </p:sp>
      <p:sp>
        <p:nvSpPr>
          <p:cNvPr id="14" name="TextBox 17"/>
          <p:cNvSpPr txBox="1">
            <a:spLocks noChangeArrowheads="1"/>
          </p:cNvSpPr>
          <p:nvPr/>
        </p:nvSpPr>
        <p:spPr bwMode="auto">
          <a:xfrm>
            <a:off x="5638800" y="6400800"/>
            <a:ext cx="3352800" cy="369328"/>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Reasoning and Problem Solving </a:t>
            </a:r>
            <a:r>
              <a:rPr lang="en-US" sz="800" b="1" dirty="0" smtClean="0">
                <a:latin typeface="Calibri" pitchFamily="34" charset="0"/>
              </a:rPr>
              <a:t> </a:t>
            </a:r>
            <a:endParaRPr lang="en-US" b="1" dirty="0">
              <a:latin typeface="Calibri" pitchFamily="34" charset="0"/>
            </a:endParaRPr>
          </a:p>
        </p:txBody>
      </p:sp>
      <p:sp>
        <p:nvSpPr>
          <p:cNvPr id="15" name="TextBox 18"/>
          <p:cNvSpPr txBox="1">
            <a:spLocks noChangeArrowheads="1"/>
          </p:cNvSpPr>
          <p:nvPr/>
        </p:nvSpPr>
        <p:spPr bwMode="auto">
          <a:xfrm>
            <a:off x="4419600" y="6400800"/>
            <a:ext cx="1143000" cy="369328"/>
          </a:xfrm>
          <a:prstGeom prst="rect">
            <a:avLst/>
          </a:prstGeom>
          <a:noFill/>
          <a:ln w="9525">
            <a:noFill/>
            <a:miter lim="800000"/>
            <a:headEnd/>
            <a:tailEnd/>
          </a:ln>
        </p:spPr>
        <p:txBody>
          <a:bodyPr wrap="square" lIns="91435" tIns="45718" rIns="91435" bIns="45718">
            <a:spAutoFit/>
          </a:bodyPr>
          <a:lstStyle/>
          <a:p>
            <a:r>
              <a:rPr lang="en-US" b="1" dirty="0">
                <a:latin typeface="Calibri" pitchFamily="34" charset="0"/>
              </a:rPr>
              <a:t>Fluency </a:t>
            </a:r>
            <a:endParaRPr lang="en-US" sz="800" b="1" dirty="0">
              <a:latin typeface="Calibri" pitchFamily="34" charset="0"/>
            </a:endParaRPr>
          </a:p>
        </p:txBody>
      </p:sp>
      <p:cxnSp>
        <p:nvCxnSpPr>
          <p:cNvPr id="16" name="Straight Connector 15"/>
          <p:cNvCxnSpPr/>
          <p:nvPr/>
        </p:nvCxnSpPr>
        <p:spPr>
          <a:xfrm flipH="1" flipV="1">
            <a:off x="4038600" y="38862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34200" y="38862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886200" y="1219200"/>
            <a:ext cx="1905000" cy="1954377"/>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Counting by Rote Memory</a:t>
            </a:r>
            <a:r>
              <a:rPr lang="en-US" sz="1100" dirty="0" smtClean="0">
                <a:solidFill>
                  <a:srgbClr val="00B050"/>
                </a:solidFill>
                <a:latin typeface="Calibri" pitchFamily="34" charset="0"/>
                <a:cs typeface="Calibri" pitchFamily="34" charset="0"/>
              </a:rPr>
              <a:t>: to 100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One-to-One Correspondence</a:t>
            </a:r>
            <a:r>
              <a:rPr lang="en-US" sz="1100" dirty="0" smtClean="0">
                <a:solidFill>
                  <a:srgbClr val="00B050"/>
                </a:solidFill>
                <a:latin typeface="Calibri" pitchFamily="34" charset="0"/>
                <a:cs typeface="Calibri" pitchFamily="34" charset="0"/>
              </a:rPr>
              <a:t>: to 10 </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Instant Recognition</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10/10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Conservation of Number: </a:t>
            </a:r>
            <a:r>
              <a:rPr lang="en-US" sz="1100" dirty="0">
                <a:solidFill>
                  <a:srgbClr val="00B050"/>
                </a:solidFill>
                <a:latin typeface="Calibri" pitchFamily="34" charset="0"/>
                <a:cs typeface="Calibri" pitchFamily="34" charset="0"/>
              </a:rPr>
              <a:t>3</a:t>
            </a:r>
            <a:r>
              <a:rPr lang="en-US" sz="1100" dirty="0" smtClean="0">
                <a:solidFill>
                  <a:srgbClr val="00B050"/>
                </a:solidFill>
                <a:latin typeface="Calibri" pitchFamily="34" charset="0"/>
                <a:cs typeface="Calibri" pitchFamily="34" charset="0"/>
              </a:rPr>
              <a:t>/3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Counting Backwards: </a:t>
            </a:r>
            <a:r>
              <a:rPr lang="en-US" sz="1100" dirty="0" smtClean="0">
                <a:solidFill>
                  <a:srgbClr val="00B050"/>
                </a:solidFill>
                <a:latin typeface="Calibri" pitchFamily="34" charset="0"/>
                <a:cs typeface="Calibri" pitchFamily="34" charset="0"/>
              </a:rPr>
              <a:t>from 30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Estimation of Objects: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Forms </a:t>
            </a:r>
            <a:r>
              <a:rPr lang="en-US" sz="1100" dirty="0" smtClean="0">
                <a:solidFill>
                  <a:srgbClr val="00B050"/>
                </a:solidFill>
                <a:latin typeface="Calibri" pitchFamily="34" charset="0"/>
                <a:cs typeface="Calibri" pitchFamily="34" charset="0"/>
              </a:rPr>
              <a:t>: 10/10</a:t>
            </a:r>
          </a:p>
          <a:p>
            <a:r>
              <a:rPr lang="en-US" sz="1100" dirty="0" smtClean="0">
                <a:solidFill>
                  <a:srgbClr val="00B050"/>
                </a:solidFill>
                <a:latin typeface="Calibri" pitchFamily="34" charset="0"/>
                <a:cs typeface="Calibri" pitchFamily="34" charset="0"/>
              </a:rPr>
              <a:t>Cardinality: </a:t>
            </a:r>
            <a:r>
              <a:rPr lang="en-US" sz="1100" dirty="0" smtClean="0">
                <a:solidFill>
                  <a:srgbClr val="00B050"/>
                </a:solidFill>
                <a:latin typeface="Calibri" pitchFamily="34" charset="0"/>
                <a:cs typeface="Calibri" pitchFamily="34" charset="0"/>
              </a:rPr>
              <a:t>5/5</a:t>
            </a:r>
            <a:endParaRPr lang="en-US" sz="1100" dirty="0">
              <a:solidFill>
                <a:srgbClr val="00B050"/>
              </a:solidFill>
              <a:latin typeface="Calibri" pitchFamily="34" charset="0"/>
              <a:cs typeface="Calibri" pitchFamily="34" charset="0"/>
            </a:endParaRPr>
          </a:p>
        </p:txBody>
      </p:sp>
      <p:sp>
        <p:nvSpPr>
          <p:cNvPr id="29" name="TextBox 28"/>
          <p:cNvSpPr txBox="1">
            <a:spLocks noChangeArrowheads="1"/>
          </p:cNvSpPr>
          <p:nvPr/>
        </p:nvSpPr>
        <p:spPr bwMode="auto">
          <a:xfrm>
            <a:off x="2057400" y="3886200"/>
            <a:ext cx="1905000" cy="769437"/>
          </a:xfrm>
          <a:prstGeom prst="rect">
            <a:avLst/>
          </a:prstGeom>
          <a:noFill/>
          <a:ln w="9525">
            <a:noFill/>
            <a:miter lim="800000"/>
            <a:headEnd/>
            <a:tailEnd/>
          </a:ln>
        </p:spPr>
        <p:txBody>
          <a:bodyPr wrap="square" lIns="91435" tIns="45718" rIns="91435" bIns="45718">
            <a:spAutoFit/>
          </a:bodyPr>
          <a:lstStyle/>
          <a:p>
            <a:r>
              <a:rPr lang="en-US" sz="1100" dirty="0" smtClean="0">
                <a:solidFill>
                  <a:srgbClr val="00B050"/>
                </a:solidFill>
                <a:latin typeface="Calibri" pitchFamily="34" charset="0"/>
              </a:rPr>
              <a:t>Fluency Assessment:</a:t>
            </a:r>
          </a:p>
          <a:p>
            <a:r>
              <a:rPr lang="en-US" sz="1100" dirty="0">
                <a:solidFill>
                  <a:srgbClr val="00B050"/>
                </a:solidFill>
                <a:latin typeface="Calibri" pitchFamily="34" charset="0"/>
              </a:rPr>
              <a:t> </a:t>
            </a:r>
            <a:r>
              <a:rPr lang="en-US" sz="1100" dirty="0" smtClean="0">
                <a:solidFill>
                  <a:srgbClr val="00B050"/>
                </a:solidFill>
                <a:latin typeface="Calibri" pitchFamily="34" charset="0"/>
              </a:rPr>
              <a:t>1. </a:t>
            </a:r>
            <a:r>
              <a:rPr lang="en-US" sz="1100" dirty="0" smtClean="0">
                <a:solidFill>
                  <a:srgbClr val="00B050"/>
                </a:solidFill>
                <a:latin typeface="Calibri" pitchFamily="34" charset="0"/>
              </a:rPr>
              <a:t>25%iles</a:t>
            </a:r>
            <a:endParaRPr lang="en-US" sz="1100" dirty="0" smtClean="0">
              <a:solidFill>
                <a:srgbClr val="00B050"/>
              </a:solidFill>
              <a:latin typeface="Calibri" pitchFamily="34" charset="0"/>
            </a:endParaRPr>
          </a:p>
          <a:p>
            <a:r>
              <a:rPr lang="en-US" sz="1100" dirty="0" smtClean="0">
                <a:solidFill>
                  <a:srgbClr val="00B050"/>
                </a:solidFill>
                <a:latin typeface="Calibri" pitchFamily="34" charset="0"/>
              </a:rPr>
              <a:t>2. </a:t>
            </a:r>
            <a:r>
              <a:rPr lang="en-US" sz="1100" dirty="0" smtClean="0">
                <a:solidFill>
                  <a:srgbClr val="00B050"/>
                </a:solidFill>
                <a:latin typeface="Calibri" pitchFamily="34" charset="0"/>
              </a:rPr>
              <a:t>34%ile </a:t>
            </a:r>
            <a:endParaRPr lang="en-US" sz="1100" dirty="0" smtClean="0">
              <a:solidFill>
                <a:srgbClr val="00B050"/>
              </a:solidFill>
              <a:latin typeface="Calibri" pitchFamily="34" charset="0"/>
            </a:endParaRPr>
          </a:p>
          <a:p>
            <a:r>
              <a:rPr lang="en-US" sz="1100" dirty="0" smtClean="0">
                <a:solidFill>
                  <a:srgbClr val="00B050"/>
                </a:solidFill>
                <a:latin typeface="Calibri" pitchFamily="34" charset="0"/>
              </a:rPr>
              <a:t>3. </a:t>
            </a:r>
            <a:r>
              <a:rPr lang="en-US" sz="1100" dirty="0" smtClean="0">
                <a:solidFill>
                  <a:srgbClr val="00B050"/>
                </a:solidFill>
                <a:latin typeface="Calibri" pitchFamily="34" charset="0"/>
              </a:rPr>
              <a:t>34%ile     </a:t>
            </a:r>
            <a:endParaRPr lang="en-US" sz="1100" dirty="0">
              <a:solidFill>
                <a:srgbClr val="00B050"/>
              </a:solidFill>
              <a:latin typeface="Calibri" pitchFamily="34" charset="0"/>
            </a:endParaRPr>
          </a:p>
        </p:txBody>
      </p:sp>
      <p:sp>
        <p:nvSpPr>
          <p:cNvPr id="35" name="TextBox 34"/>
          <p:cNvSpPr txBox="1">
            <a:spLocks noChangeArrowheads="1"/>
          </p:cNvSpPr>
          <p:nvPr/>
        </p:nvSpPr>
        <p:spPr bwMode="auto">
          <a:xfrm>
            <a:off x="2362200" y="4800600"/>
            <a:ext cx="2667000" cy="261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rPr>
              <a:t>Color naming RAN: </a:t>
            </a:r>
            <a:r>
              <a:rPr lang="en-US" sz="1100" dirty="0" smtClean="0">
                <a:solidFill>
                  <a:srgbClr val="00B050"/>
                </a:solidFill>
                <a:latin typeface="Calibri" pitchFamily="34" charset="0"/>
              </a:rPr>
              <a:t> 6th grade level </a:t>
            </a:r>
            <a:endParaRPr lang="en-US" sz="1100" dirty="0">
              <a:solidFill>
                <a:srgbClr val="00B050"/>
              </a:solidFill>
              <a:latin typeface="Calibri" pitchFamily="34" charset="0"/>
            </a:endParaRPr>
          </a:p>
        </p:txBody>
      </p:sp>
      <p:sp>
        <p:nvSpPr>
          <p:cNvPr id="40" name="TextBox 39"/>
          <p:cNvSpPr txBox="1">
            <a:spLocks noChangeArrowheads="1"/>
          </p:cNvSpPr>
          <p:nvPr/>
        </p:nvSpPr>
        <p:spPr bwMode="auto">
          <a:xfrm>
            <a:off x="4343400" y="3962400"/>
            <a:ext cx="3200400" cy="646327"/>
          </a:xfrm>
          <a:prstGeom prst="rect">
            <a:avLst/>
          </a:prstGeom>
          <a:noFill/>
          <a:ln w="9525">
            <a:noFill/>
            <a:miter lim="800000"/>
            <a:headEnd/>
            <a:tailEnd/>
          </a:ln>
        </p:spPr>
        <p:txBody>
          <a:bodyPr lIns="91435" tIns="45718" rIns="91435" bIns="45718">
            <a:spAutoFit/>
          </a:bodyPr>
          <a:lstStyle/>
          <a:p>
            <a:r>
              <a:rPr lang="en-US" sz="1200" dirty="0" smtClean="0">
                <a:solidFill>
                  <a:srgbClr val="FFC000"/>
                </a:solidFill>
                <a:latin typeface="Calibri" pitchFamily="34" charset="0"/>
              </a:rPr>
              <a:t>Problem Solving and Applications and </a:t>
            </a:r>
          </a:p>
          <a:p>
            <a:r>
              <a:rPr lang="en-US" sz="1200" dirty="0" smtClean="0">
                <a:solidFill>
                  <a:srgbClr val="FFC000"/>
                </a:solidFill>
                <a:latin typeface="Calibri" pitchFamily="34" charset="0"/>
              </a:rPr>
              <a:t>Interview : SS </a:t>
            </a:r>
            <a:r>
              <a:rPr lang="en-US" sz="1200" dirty="0" smtClean="0">
                <a:solidFill>
                  <a:srgbClr val="FFC000"/>
                </a:solidFill>
                <a:latin typeface="Calibri" pitchFamily="34" charset="0"/>
              </a:rPr>
              <a:t>75</a:t>
            </a:r>
            <a:r>
              <a:rPr lang="en-US" sz="1200" dirty="0" smtClean="0">
                <a:solidFill>
                  <a:srgbClr val="FFC000"/>
                </a:solidFill>
                <a:latin typeface="Calibri" pitchFamily="34" charset="0"/>
              </a:rPr>
              <a:t> </a:t>
            </a:r>
            <a:r>
              <a:rPr lang="en-US" sz="1200" dirty="0" smtClean="0">
                <a:solidFill>
                  <a:srgbClr val="FFC000"/>
                </a:solidFill>
                <a:latin typeface="Calibri" pitchFamily="34" charset="0"/>
              </a:rPr>
              <a:t>Key Math; evidence of </a:t>
            </a:r>
          </a:p>
          <a:p>
            <a:r>
              <a:rPr lang="en-US" sz="1200" dirty="0" smtClean="0">
                <a:solidFill>
                  <a:srgbClr val="FFC000"/>
                </a:solidFill>
                <a:latin typeface="Calibri" pitchFamily="34" charset="0"/>
              </a:rPr>
              <a:t>weak</a:t>
            </a:r>
            <a:r>
              <a:rPr lang="en-US" sz="1200" dirty="0" smtClean="0">
                <a:solidFill>
                  <a:srgbClr val="FFC000"/>
                </a:solidFill>
                <a:latin typeface="Calibri" pitchFamily="34" charset="0"/>
              </a:rPr>
              <a:t> </a:t>
            </a:r>
            <a:r>
              <a:rPr lang="en-US" sz="1200" dirty="0" smtClean="0">
                <a:solidFill>
                  <a:srgbClr val="FFC000"/>
                </a:solidFill>
                <a:latin typeface="Calibri" pitchFamily="34" charset="0"/>
              </a:rPr>
              <a:t>reasoning ability </a:t>
            </a:r>
            <a:endParaRPr lang="en-US" sz="1200" dirty="0">
              <a:solidFill>
                <a:srgbClr val="FFC000"/>
              </a:solidFill>
              <a:latin typeface="Calibri" pitchFamily="34" charset="0"/>
            </a:endParaRPr>
          </a:p>
        </p:txBody>
      </p:sp>
      <p:sp>
        <p:nvSpPr>
          <p:cNvPr id="36" name="TextBox 35"/>
          <p:cNvSpPr txBox="1">
            <a:spLocks noChangeArrowheads="1"/>
          </p:cNvSpPr>
          <p:nvPr/>
        </p:nvSpPr>
        <p:spPr bwMode="auto">
          <a:xfrm>
            <a:off x="4876800" y="4872339"/>
            <a:ext cx="2209800" cy="461661"/>
          </a:xfrm>
          <a:prstGeom prst="rect">
            <a:avLst/>
          </a:prstGeom>
          <a:noFill/>
          <a:ln w="9525">
            <a:noFill/>
            <a:miter lim="800000"/>
            <a:headEnd/>
            <a:tailEnd/>
          </a:ln>
        </p:spPr>
        <p:txBody>
          <a:bodyPr lIns="91435" tIns="45718" rIns="91435" bIns="45718">
            <a:spAutoFit/>
          </a:bodyPr>
          <a:lstStyle/>
          <a:p>
            <a:r>
              <a:rPr lang="en-US" sz="1200" dirty="0">
                <a:solidFill>
                  <a:srgbClr val="FF0000"/>
                </a:solidFill>
                <a:latin typeface="Calibri" pitchFamily="34" charset="0"/>
              </a:rPr>
              <a:t>Pattern Block </a:t>
            </a:r>
            <a:r>
              <a:rPr lang="en-US" sz="1200" dirty="0" smtClean="0">
                <a:solidFill>
                  <a:srgbClr val="FF0000"/>
                </a:solidFill>
                <a:latin typeface="Calibri" pitchFamily="34" charset="0"/>
              </a:rPr>
              <a:t>Design or Visual Spatial Reasoning </a:t>
            </a:r>
            <a:r>
              <a:rPr lang="en-US" sz="1000" dirty="0" smtClean="0">
                <a:solidFill>
                  <a:srgbClr val="FF0000"/>
                </a:solidFill>
                <a:latin typeface="Calibri" pitchFamily="34" charset="0"/>
              </a:rPr>
              <a:t>:  SS 71 Key Math </a:t>
            </a:r>
            <a:endParaRPr lang="en-US" sz="1200" dirty="0">
              <a:solidFill>
                <a:srgbClr val="FF0000"/>
              </a:solidFill>
              <a:latin typeface="Calibri" pitchFamily="34" charset="0"/>
            </a:endParaRPr>
          </a:p>
        </p:txBody>
      </p:sp>
      <p:sp>
        <p:nvSpPr>
          <p:cNvPr id="34" name="TextBox 33"/>
          <p:cNvSpPr txBox="1">
            <a:spLocks noChangeArrowheads="1"/>
          </p:cNvSpPr>
          <p:nvPr/>
        </p:nvSpPr>
        <p:spPr bwMode="auto">
          <a:xfrm>
            <a:off x="6858000" y="1143000"/>
            <a:ext cx="1905000" cy="769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a:t>
            </a:r>
            <a:r>
              <a:rPr lang="en-US" sz="1100" dirty="0" smtClean="0">
                <a:solidFill>
                  <a:srgbClr val="00B050"/>
                </a:solidFill>
                <a:latin typeface="Calibri" pitchFamily="34" charset="0"/>
                <a:cs typeface="Calibri" pitchFamily="34" charset="0"/>
              </a:rPr>
              <a:t>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Connecting </a:t>
            </a:r>
            <a:r>
              <a:rPr lang="en-US" sz="1100" dirty="0">
                <a:solidFill>
                  <a:srgbClr val="00B050"/>
                </a:solidFill>
                <a:latin typeface="Calibri" pitchFamily="34" charset="0"/>
                <a:cs typeface="Calibri" pitchFamily="34" charset="0"/>
              </a:rPr>
              <a:t>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Visualization Level: </a:t>
            </a:r>
            <a:r>
              <a:rPr lang="en-US" sz="1100" dirty="0">
                <a:solidFill>
                  <a:srgbClr val="00B050"/>
                </a:solidFill>
                <a:latin typeface="Calibri" pitchFamily="34" charset="0"/>
                <a:cs typeface="Calibri" pitchFamily="34" charset="0"/>
              </a:rPr>
              <a:t>3</a:t>
            </a:r>
            <a:r>
              <a:rPr lang="en-US" sz="1100" dirty="0" smtClean="0">
                <a:solidFill>
                  <a:srgbClr val="00B050"/>
                </a:solidFill>
                <a:latin typeface="Calibri" pitchFamily="34" charset="0"/>
                <a:cs typeface="Calibri" pitchFamily="34" charset="0"/>
              </a:rPr>
              <a:t>/3</a:t>
            </a:r>
            <a:endParaRPr lang="en-US" sz="1100" dirty="0">
              <a:solidFill>
                <a:srgbClr val="00B050"/>
              </a:solidFill>
              <a:latin typeface="Calibri" pitchFamily="34" charset="0"/>
              <a:cs typeface="Calibri" pitchFamily="34" charset="0"/>
            </a:endParaRPr>
          </a:p>
        </p:txBody>
      </p:sp>
      <p:sp>
        <p:nvSpPr>
          <p:cNvPr id="38" name="TextBox 37"/>
          <p:cNvSpPr txBox="1">
            <a:spLocks noChangeArrowheads="1"/>
          </p:cNvSpPr>
          <p:nvPr/>
        </p:nvSpPr>
        <p:spPr bwMode="auto">
          <a:xfrm>
            <a:off x="5867400" y="25146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Regrouping + </a:t>
            </a:r>
            <a:r>
              <a:rPr lang="en-US" sz="1100" dirty="0" smtClean="0">
                <a:solidFill>
                  <a:srgbClr val="00B050"/>
                </a:solidFill>
                <a:latin typeface="Calibri" pitchFamily="34" charset="0"/>
                <a:cs typeface="Calibri" pitchFamily="34" charset="0"/>
              </a:rPr>
              <a:t>Concept </a:t>
            </a:r>
            <a:r>
              <a:rPr lang="en-US" sz="1100" dirty="0">
                <a:solidFill>
                  <a:srgbClr val="00B050"/>
                </a:solidFill>
                <a:latin typeface="Calibri" pitchFamily="34" charset="0"/>
                <a:cs typeface="Calibri" pitchFamily="34" charset="0"/>
              </a:rPr>
              <a:t>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Connecting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p:txBody>
      </p:sp>
      <p:sp>
        <p:nvSpPr>
          <p:cNvPr id="39" name="TextBox 38"/>
          <p:cNvSpPr txBox="1">
            <a:spLocks noChangeArrowheads="1"/>
          </p:cNvSpPr>
          <p:nvPr/>
        </p:nvSpPr>
        <p:spPr bwMode="auto">
          <a:xfrm>
            <a:off x="2552700" y="3133725"/>
            <a:ext cx="2438400" cy="615549"/>
          </a:xfrm>
          <a:prstGeom prst="rect">
            <a:avLst/>
          </a:prstGeom>
          <a:noFill/>
          <a:ln w="9525">
            <a:noFill/>
            <a:miter lim="800000"/>
            <a:headEnd/>
            <a:tailEnd/>
          </a:ln>
        </p:spPr>
        <p:txBody>
          <a:bodyPr wrap="square" lIns="91435" tIns="45718" rIns="91435" bIns="45718">
            <a:spAutoFit/>
          </a:bodyPr>
          <a:lstStyle/>
          <a:p>
            <a:r>
              <a:rPr lang="en-US" sz="1100" dirty="0">
                <a:solidFill>
                  <a:srgbClr val="00B050"/>
                </a:solidFill>
                <a:latin typeface="Calibri" pitchFamily="34" charset="0"/>
              </a:rPr>
              <a:t>Place Value Concept Level</a:t>
            </a:r>
            <a:r>
              <a:rPr lang="en-US" sz="1100" dirty="0" smtClean="0">
                <a:solidFill>
                  <a:srgbClr val="00B050"/>
                </a:solidFill>
                <a:latin typeface="Calibri" pitchFamily="34" charset="0"/>
              </a:rPr>
              <a:t>: </a:t>
            </a:r>
            <a:r>
              <a:rPr lang="en-US" sz="1100" dirty="0" smtClean="0">
                <a:solidFill>
                  <a:srgbClr val="00B050"/>
                </a:solidFill>
                <a:latin typeface="Calibri" pitchFamily="34" charset="0"/>
              </a:rPr>
              <a:t>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Connecting </a:t>
            </a:r>
            <a:r>
              <a:rPr lang="en-US" sz="1100" dirty="0" smtClean="0">
                <a:solidFill>
                  <a:srgbClr val="00B050"/>
                </a:solidFill>
                <a:latin typeface="Calibri" pitchFamily="34" charset="0"/>
              </a:rPr>
              <a:t>Level:3/3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Symbolic Level</a:t>
            </a:r>
            <a:r>
              <a:rPr lang="en-US" sz="1200" dirty="0" smtClean="0">
                <a:solidFill>
                  <a:srgbClr val="00B050"/>
                </a:solidFill>
                <a:latin typeface="Calibri" pitchFamily="34" charset="0"/>
              </a:rPr>
              <a:t>: </a:t>
            </a:r>
            <a:r>
              <a:rPr lang="en-US" sz="1200" dirty="0" smtClean="0">
                <a:solidFill>
                  <a:srgbClr val="00B050"/>
                </a:solidFill>
                <a:latin typeface="Calibri" pitchFamily="34" charset="0"/>
              </a:rPr>
              <a:t>3/3 </a:t>
            </a:r>
            <a:endParaRPr lang="en-US" sz="1200" dirty="0">
              <a:solidFill>
                <a:srgbClr val="00B050"/>
              </a:solidFill>
              <a:latin typeface="Calibri" pitchFamily="34" charset="0"/>
            </a:endParaRPr>
          </a:p>
        </p:txBody>
      </p:sp>
      <p:sp>
        <p:nvSpPr>
          <p:cNvPr id="6170" name="TextBox 41"/>
          <p:cNvSpPr txBox="1">
            <a:spLocks noChangeArrowheads="1"/>
          </p:cNvSpPr>
          <p:nvPr/>
        </p:nvSpPr>
        <p:spPr bwMode="auto">
          <a:xfrm>
            <a:off x="0" y="1524000"/>
            <a:ext cx="2743200" cy="646331"/>
          </a:xfrm>
          <a:prstGeom prst="rect">
            <a:avLst/>
          </a:prstGeom>
          <a:noFill/>
          <a:ln w="9525">
            <a:noFill/>
            <a:miter lim="800000"/>
            <a:headEnd/>
            <a:tailEnd/>
          </a:ln>
        </p:spPr>
        <p:txBody>
          <a:bodyPr>
            <a:spAutoFit/>
          </a:bodyPr>
          <a:lstStyle/>
          <a:p>
            <a:r>
              <a:rPr lang="en-US" dirty="0">
                <a:latin typeface="Calibri" pitchFamily="34" charset="0"/>
              </a:rPr>
              <a:t>Name: </a:t>
            </a:r>
            <a:r>
              <a:rPr lang="en-US" dirty="0" smtClean="0">
                <a:latin typeface="Calibri" pitchFamily="34" charset="0"/>
              </a:rPr>
              <a:t>___</a:t>
            </a:r>
            <a:r>
              <a:rPr lang="en-US" dirty="0" smtClean="0">
                <a:latin typeface="Calibri" pitchFamily="34" charset="0"/>
              </a:rPr>
              <a:t>Samantha_____</a:t>
            </a:r>
            <a:endParaRPr lang="en-US" dirty="0" smtClean="0">
              <a:latin typeface="Calibri" pitchFamily="34" charset="0"/>
            </a:endParaRPr>
          </a:p>
          <a:p>
            <a:r>
              <a:rPr lang="en-US" dirty="0" smtClean="0">
                <a:latin typeface="Calibri" pitchFamily="34" charset="0"/>
              </a:rPr>
              <a:t>Grade: </a:t>
            </a:r>
            <a:r>
              <a:rPr lang="en-US" dirty="0" smtClean="0">
                <a:latin typeface="Calibri" pitchFamily="34" charset="0"/>
              </a:rPr>
              <a:t>5</a:t>
            </a:r>
            <a:r>
              <a:rPr lang="en-US" baseline="30000" dirty="0" smtClean="0">
                <a:latin typeface="Calibri" pitchFamily="34" charset="0"/>
              </a:rPr>
              <a:t>th</a:t>
            </a:r>
            <a:endParaRPr lang="en-US" dirty="0">
              <a:latin typeface="Calibri" pitchFamily="34" charset="0"/>
            </a:endParaRPr>
          </a:p>
        </p:txBody>
      </p:sp>
      <p:sp>
        <p:nvSpPr>
          <p:cNvPr id="6171" name="TextBox 42"/>
          <p:cNvSpPr txBox="1">
            <a:spLocks noChangeArrowheads="1"/>
          </p:cNvSpPr>
          <p:nvPr/>
        </p:nvSpPr>
        <p:spPr bwMode="auto">
          <a:xfrm>
            <a:off x="228600" y="5777805"/>
            <a:ext cx="4038600" cy="1046440"/>
          </a:xfrm>
          <a:prstGeom prst="rect">
            <a:avLst/>
          </a:prstGeom>
          <a:noFill/>
          <a:ln w="9525">
            <a:solidFill>
              <a:schemeClr val="tx1"/>
            </a:solidFill>
            <a:miter lim="800000"/>
            <a:headEnd/>
            <a:tailEnd/>
          </a:ln>
        </p:spPr>
        <p:txBody>
          <a:bodyPr wrap="square">
            <a:spAutoFit/>
          </a:bodyPr>
          <a:lstStyle/>
          <a:p>
            <a:r>
              <a:rPr lang="en-US" sz="1100" dirty="0" smtClean="0">
                <a:latin typeface="Calibri" pitchFamily="34" charset="0"/>
              </a:rPr>
              <a:t>Executive Functioning Skills (structured or unstructured):</a:t>
            </a:r>
          </a:p>
          <a:p>
            <a:r>
              <a:rPr lang="en-US" sz="1100" dirty="0" smtClean="0">
                <a:latin typeface="Calibri" pitchFamily="34" charset="0"/>
              </a:rPr>
              <a:t>Excellent </a:t>
            </a:r>
            <a:endParaRPr lang="en-US" sz="1100" dirty="0" smtClean="0">
              <a:latin typeface="Calibri" pitchFamily="34" charset="0"/>
            </a:endParaRPr>
          </a:p>
          <a:p>
            <a:endParaRPr lang="en-US" sz="1100" dirty="0" smtClean="0">
              <a:latin typeface="Calibri" pitchFamily="34" charset="0"/>
            </a:endParaRPr>
          </a:p>
          <a:p>
            <a:r>
              <a:rPr lang="en-US" sz="1100" dirty="0" smtClean="0">
                <a:latin typeface="Calibri" pitchFamily="34" charset="0"/>
              </a:rPr>
              <a:t>Other:</a:t>
            </a:r>
          </a:p>
          <a:p>
            <a:r>
              <a:rPr lang="en-US" sz="1100" dirty="0" smtClean="0">
                <a:latin typeface="Calibri" pitchFamily="34" charset="0"/>
              </a:rPr>
              <a:t>-Parents didn’t report any history of math difficulty  </a:t>
            </a:r>
            <a:r>
              <a:rPr lang="en-US" dirty="0" smtClean="0">
                <a:latin typeface="Calibri" pitchFamily="34" charset="0"/>
              </a:rPr>
              <a:t> </a:t>
            </a:r>
            <a:endParaRPr lang="en-US" dirty="0">
              <a:latin typeface="Calibri" pitchFamily="34" charset="0"/>
            </a:endParaRPr>
          </a:p>
        </p:txBody>
      </p:sp>
      <p:sp>
        <p:nvSpPr>
          <p:cNvPr id="28" name="TextBox 27"/>
          <p:cNvSpPr txBox="1">
            <a:spLocks noChangeArrowheads="1"/>
          </p:cNvSpPr>
          <p:nvPr/>
        </p:nvSpPr>
        <p:spPr bwMode="auto">
          <a:xfrm>
            <a:off x="6400800" y="1820862"/>
            <a:ext cx="1905000" cy="769938"/>
          </a:xfrm>
          <a:prstGeom prst="rect">
            <a:avLst/>
          </a:prstGeom>
          <a:noFill/>
          <a:ln w="9525">
            <a:noFill/>
            <a:miter lim="800000"/>
            <a:headEnd/>
            <a:tailEnd/>
          </a:ln>
        </p:spPr>
        <p:txBody>
          <a:bodyPr lIns="91435" tIns="45718" rIns="91435" bIns="45718">
            <a:spAutoFit/>
          </a:bodyPr>
          <a:lstStyle/>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smtClean="0">
                <a:solidFill>
                  <a:srgbClr val="00B050"/>
                </a:solidFill>
                <a:latin typeface="Calibri" pitchFamily="34" charset="0"/>
                <a:cs typeface="Calibri" pitchFamily="34" charset="0"/>
              </a:rPr>
              <a:t>- Connecting </a:t>
            </a:r>
            <a:r>
              <a:rPr lang="en-US" sz="1100" dirty="0">
                <a:solidFill>
                  <a:srgbClr val="00B050"/>
                </a:solidFill>
                <a:latin typeface="Calibri" pitchFamily="34" charset="0"/>
                <a:cs typeface="Calibri" pitchFamily="34" charset="0"/>
              </a:rPr>
              <a:t>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Visualization Level: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p:txBody>
      </p:sp>
      <p:sp>
        <p:nvSpPr>
          <p:cNvPr id="30" name="TextBox 29"/>
          <p:cNvSpPr txBox="1">
            <a:spLocks noChangeArrowheads="1"/>
          </p:cNvSpPr>
          <p:nvPr/>
        </p:nvSpPr>
        <p:spPr bwMode="auto">
          <a:xfrm>
            <a:off x="5486400" y="30480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Regrouping </a:t>
            </a:r>
            <a:r>
              <a:rPr lang="en-US" sz="1100" dirty="0" smtClean="0">
                <a:solidFill>
                  <a:srgbClr val="00B050"/>
                </a:solidFill>
                <a:latin typeface="Calibri" pitchFamily="34" charset="0"/>
                <a:cs typeface="Calibri" pitchFamily="34" charset="0"/>
              </a:rPr>
              <a:t>- Concept </a:t>
            </a:r>
            <a:r>
              <a:rPr lang="en-US" sz="1100" dirty="0">
                <a:solidFill>
                  <a:srgbClr val="00B050"/>
                </a:solidFill>
                <a:latin typeface="Calibri" pitchFamily="34" charset="0"/>
                <a:cs typeface="Calibri" pitchFamily="34" charset="0"/>
              </a:rPr>
              <a:t>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Connecting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3/3 </a:t>
            </a:r>
            <a:endParaRPr lang="en-US" sz="1100" dirty="0">
              <a:solidFill>
                <a:srgbClr val="00B050"/>
              </a:solidFill>
              <a:latin typeface="Calibri" pitchFamily="34" charset="0"/>
              <a:cs typeface="Calibri" pitchFamily="34" charset="0"/>
            </a:endParaRPr>
          </a:p>
        </p:txBody>
      </p:sp>
      <p:sp>
        <p:nvSpPr>
          <p:cNvPr id="33" name="TextBox 32"/>
          <p:cNvSpPr txBox="1">
            <a:spLocks noChangeArrowheads="1"/>
          </p:cNvSpPr>
          <p:nvPr/>
        </p:nvSpPr>
        <p:spPr bwMode="auto">
          <a:xfrm>
            <a:off x="5334000" y="5710539"/>
            <a:ext cx="2209800" cy="276995"/>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Verbal Reasoning: SS </a:t>
            </a:r>
            <a:r>
              <a:rPr lang="en-US" sz="1200" dirty="0" smtClean="0">
                <a:solidFill>
                  <a:srgbClr val="00B050"/>
                </a:solidFill>
                <a:latin typeface="Calibri" pitchFamily="34" charset="0"/>
              </a:rPr>
              <a:t>92</a:t>
            </a:r>
            <a:endParaRPr lang="en-US" sz="1200" dirty="0">
              <a:solidFill>
                <a:srgbClr val="00B050"/>
              </a:solidFill>
              <a:latin typeface="Calibri" pitchFamily="34" charset="0"/>
            </a:endParaRPr>
          </a:p>
        </p:txBody>
      </p:sp>
      <p:sp>
        <p:nvSpPr>
          <p:cNvPr id="37" name="TextBox 36"/>
          <p:cNvSpPr txBox="1"/>
          <p:nvPr/>
        </p:nvSpPr>
        <p:spPr>
          <a:xfrm>
            <a:off x="533400" y="3124200"/>
            <a:ext cx="1066800" cy="646331"/>
          </a:xfrm>
          <a:prstGeom prst="rect">
            <a:avLst/>
          </a:prstGeom>
          <a:noFill/>
        </p:spPr>
        <p:txBody>
          <a:bodyPr wrap="square" rtlCol="0">
            <a:spAutoFit/>
          </a:bodyPr>
          <a:lstStyle/>
          <a:p>
            <a:r>
              <a:rPr lang="en-US" sz="1200" dirty="0" smtClean="0">
                <a:solidFill>
                  <a:schemeClr val="bg1"/>
                </a:solidFill>
              </a:rPr>
              <a:t>Poor performance in Math </a:t>
            </a:r>
            <a:endParaRPr lang="en-US" sz="1200" dirty="0">
              <a:solidFill>
                <a:schemeClr val="bg1"/>
              </a:solidFill>
            </a:endParaRPr>
          </a:p>
        </p:txBody>
      </p:sp>
    </p:spTree>
    <p:extLst>
      <p:ext uri="{BB962C8B-B14F-4D97-AF65-F5344CB8AC3E}">
        <p14:creationId xmlns:p14="http://schemas.microsoft.com/office/powerpoint/2010/main" val="337600023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sz="3200" b="1" dirty="0" smtClean="0"/>
              <a:t>Approaches to instruction</a:t>
            </a:r>
            <a:endParaRPr lang="en-US" sz="3200" b="1" dirty="0"/>
          </a:p>
        </p:txBody>
      </p:sp>
      <p:sp>
        <p:nvSpPr>
          <p:cNvPr id="3" name="Text Placeholder 2"/>
          <p:cNvSpPr>
            <a:spLocks noGrp="1"/>
          </p:cNvSpPr>
          <p:nvPr>
            <p:ph type="body" idx="1"/>
          </p:nvPr>
        </p:nvSpPr>
        <p:spPr>
          <a:xfrm>
            <a:off x="1219200" y="1524000"/>
            <a:ext cx="3057148" cy="639762"/>
          </a:xfrm>
        </p:spPr>
        <p:txBody>
          <a:bodyPr/>
          <a:lstStyle/>
          <a:p>
            <a:r>
              <a:rPr lang="en-US" dirty="0" smtClean="0"/>
              <a:t>Mastery</a:t>
            </a:r>
            <a:endParaRPr lang="en-US" dirty="0"/>
          </a:p>
        </p:txBody>
      </p:sp>
      <p:sp>
        <p:nvSpPr>
          <p:cNvPr id="4" name="Content Placeholder 3"/>
          <p:cNvSpPr>
            <a:spLocks noGrp="1"/>
          </p:cNvSpPr>
          <p:nvPr>
            <p:ph sz="half" idx="2"/>
          </p:nvPr>
        </p:nvSpPr>
        <p:spPr>
          <a:xfrm>
            <a:off x="1041721" y="2133600"/>
            <a:ext cx="3419856" cy="3676891"/>
          </a:xfrm>
        </p:spPr>
        <p:txBody>
          <a:bodyPr/>
          <a:lstStyle/>
          <a:p>
            <a:r>
              <a:rPr lang="en-US" dirty="0" smtClean="0"/>
              <a:t>Requires fluid reasoning </a:t>
            </a:r>
          </a:p>
          <a:p>
            <a:r>
              <a:rPr lang="en-US" dirty="0" smtClean="0"/>
              <a:t>Skills are developed sequentially </a:t>
            </a:r>
            <a:endParaRPr lang="en-US" dirty="0"/>
          </a:p>
        </p:txBody>
      </p:sp>
      <p:sp>
        <p:nvSpPr>
          <p:cNvPr id="5" name="Text Placeholder 4"/>
          <p:cNvSpPr>
            <a:spLocks noGrp="1"/>
          </p:cNvSpPr>
          <p:nvPr>
            <p:ph type="body" sz="quarter" idx="3"/>
          </p:nvPr>
        </p:nvSpPr>
        <p:spPr>
          <a:xfrm>
            <a:off x="4953000" y="1524000"/>
            <a:ext cx="3055717" cy="533400"/>
          </a:xfrm>
        </p:spPr>
        <p:txBody>
          <a:bodyPr/>
          <a:lstStyle/>
          <a:p>
            <a:r>
              <a:rPr lang="en-US" dirty="0" smtClean="0"/>
              <a:t>Inquiry</a:t>
            </a:r>
            <a:endParaRPr lang="en-US" dirty="0"/>
          </a:p>
        </p:txBody>
      </p:sp>
      <p:sp>
        <p:nvSpPr>
          <p:cNvPr id="6" name="Content Placeholder 5"/>
          <p:cNvSpPr>
            <a:spLocks noGrp="1"/>
          </p:cNvSpPr>
          <p:nvPr>
            <p:ph sz="quarter" idx="4"/>
          </p:nvPr>
        </p:nvSpPr>
        <p:spPr>
          <a:xfrm>
            <a:off x="4645152" y="2057400"/>
            <a:ext cx="3419856" cy="3753091"/>
          </a:xfrm>
        </p:spPr>
        <p:txBody>
          <a:bodyPr/>
          <a:lstStyle/>
          <a:p>
            <a:r>
              <a:rPr lang="en-US" dirty="0" smtClean="0"/>
              <a:t>Students discover how to solve the problem </a:t>
            </a:r>
          </a:p>
          <a:p>
            <a:r>
              <a:rPr lang="en-US" dirty="0" smtClean="0"/>
              <a:t>Guided or Open Inquiry </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2312" y="4114800"/>
            <a:ext cx="261937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40646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762000"/>
            <a:ext cx="7024744" cy="572536"/>
          </a:xfrm>
        </p:spPr>
        <p:txBody>
          <a:bodyPr>
            <a:normAutofit/>
          </a:bodyPr>
          <a:lstStyle/>
          <a:p>
            <a:r>
              <a:rPr lang="en-US" sz="2800" b="1" dirty="0" smtClean="0"/>
              <a:t>Prerequisite Skills for </a:t>
            </a:r>
            <a:r>
              <a:rPr lang="en-US" sz="2800" b="1" dirty="0" err="1" smtClean="0"/>
              <a:t>ORIGOmath</a:t>
            </a:r>
            <a:endParaRPr lang="en-US" sz="2800" b="1" dirty="0"/>
          </a:p>
        </p:txBody>
      </p:sp>
      <p:sp>
        <p:nvSpPr>
          <p:cNvPr id="8" name="Oval 7"/>
          <p:cNvSpPr/>
          <p:nvPr/>
        </p:nvSpPr>
        <p:spPr>
          <a:xfrm>
            <a:off x="381000" y="1447800"/>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Instant recognition of an amount up to 4 (perceptual </a:t>
            </a:r>
            <a:r>
              <a:rPr lang="en-US" dirty="0" err="1" smtClean="0"/>
              <a:t>subitizing</a:t>
            </a:r>
            <a:r>
              <a:rPr lang="en-US" dirty="0" smtClean="0"/>
              <a:t>)</a:t>
            </a:r>
            <a:endParaRPr lang="en-US" dirty="0"/>
          </a:p>
        </p:txBody>
      </p:sp>
      <p:sp>
        <p:nvSpPr>
          <p:cNvPr id="9" name="Oval 8"/>
          <p:cNvSpPr/>
          <p:nvPr/>
        </p:nvSpPr>
        <p:spPr>
          <a:xfrm>
            <a:off x="228600" y="3352800"/>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Instant recognition of an amount on a 10 frame (conceptual </a:t>
            </a:r>
            <a:r>
              <a:rPr lang="en-US" dirty="0" err="1" smtClean="0"/>
              <a:t>subitizing</a:t>
            </a:r>
            <a:r>
              <a:rPr lang="en-US" dirty="0" smtClean="0"/>
              <a:t> ) </a:t>
            </a:r>
            <a:endParaRPr lang="en-US" dirty="0"/>
          </a:p>
        </p:txBody>
      </p:sp>
      <p:sp>
        <p:nvSpPr>
          <p:cNvPr id="10" name="Oval 9"/>
          <p:cNvSpPr/>
          <p:nvPr/>
        </p:nvSpPr>
        <p:spPr>
          <a:xfrm>
            <a:off x="2124403" y="4953000"/>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Counts on from any given number (cardinality)</a:t>
            </a:r>
            <a:endParaRPr lang="en-US" dirty="0"/>
          </a:p>
        </p:txBody>
      </p:sp>
      <p:sp>
        <p:nvSpPr>
          <p:cNvPr id="11" name="Oval 10"/>
          <p:cNvSpPr/>
          <p:nvPr/>
        </p:nvSpPr>
        <p:spPr>
          <a:xfrm>
            <a:off x="3573517" y="1445172"/>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Counts to 20</a:t>
            </a:r>
            <a:endParaRPr lang="en-US" dirty="0"/>
          </a:p>
        </p:txBody>
      </p:sp>
      <p:sp>
        <p:nvSpPr>
          <p:cNvPr id="12" name="Oval 11"/>
          <p:cNvSpPr/>
          <p:nvPr/>
        </p:nvSpPr>
        <p:spPr>
          <a:xfrm>
            <a:off x="6172200" y="2342493"/>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Read and Write number to 20</a:t>
            </a:r>
            <a:endParaRPr lang="en-US" dirty="0"/>
          </a:p>
        </p:txBody>
      </p:sp>
      <p:sp>
        <p:nvSpPr>
          <p:cNvPr id="13" name="Oval 12"/>
          <p:cNvSpPr/>
          <p:nvPr/>
        </p:nvSpPr>
        <p:spPr>
          <a:xfrm>
            <a:off x="5562600" y="4648200"/>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Compare and Order three quantities </a:t>
            </a:r>
            <a:endParaRPr lang="en-US" dirty="0"/>
          </a:p>
        </p:txBody>
      </p:sp>
      <p:sp>
        <p:nvSpPr>
          <p:cNvPr id="14" name="Oval 13"/>
          <p:cNvSpPr/>
          <p:nvPr/>
        </p:nvSpPr>
        <p:spPr>
          <a:xfrm>
            <a:off x="3352800" y="3200400"/>
            <a:ext cx="29718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 and Subtracts simple story problems </a:t>
            </a:r>
            <a:endParaRPr lang="en-US" dirty="0"/>
          </a:p>
        </p:txBody>
      </p:sp>
    </p:spTree>
    <p:extLst>
      <p:ext uri="{BB962C8B-B14F-4D97-AF65-F5344CB8AC3E}">
        <p14:creationId xmlns:p14="http://schemas.microsoft.com/office/powerpoint/2010/main" val="410096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34424" y="1981200"/>
            <a:ext cx="3300984" cy="3429000"/>
          </a:xfrm>
        </p:spPr>
        <p:txBody>
          <a:bodyPr>
            <a:normAutofit/>
          </a:bodyPr>
          <a:lstStyle/>
          <a:p>
            <a:r>
              <a:rPr lang="en-US" dirty="0" smtClean="0"/>
              <a:t>How do we implement </a:t>
            </a:r>
            <a:r>
              <a:rPr lang="en-US" dirty="0" err="1" smtClean="0"/>
              <a:t>ORIGOmath</a:t>
            </a:r>
            <a:r>
              <a:rPr lang="en-US" dirty="0" smtClean="0"/>
              <a:t> after determine they would benefit form </a:t>
            </a:r>
            <a:r>
              <a:rPr lang="en-US" dirty="0" err="1" smtClean="0"/>
              <a:t>ORIGOmath</a:t>
            </a:r>
            <a:r>
              <a:rPr lang="en-US" dirty="0" smtClean="0"/>
              <a:t>?</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23654673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3490" y="1027664"/>
            <a:ext cx="7024744" cy="724936"/>
          </a:xfrm>
        </p:spPr>
        <p:txBody>
          <a:bodyPr/>
          <a:lstStyle/>
          <a:p>
            <a:r>
              <a:rPr lang="en-US" dirty="0" smtClean="0"/>
              <a:t>4 Operations</a:t>
            </a:r>
            <a:endParaRPr lang="en-US" dirty="0"/>
          </a:p>
        </p:txBody>
      </p:sp>
      <p:graphicFrame>
        <p:nvGraphicFramePr>
          <p:cNvPr id="6" name="Diagram 5"/>
          <p:cNvGraphicFramePr/>
          <p:nvPr>
            <p:extLst>
              <p:ext uri="{D42A27DB-BD31-4B8C-83A1-F6EECF244321}">
                <p14:modId xmlns:p14="http://schemas.microsoft.com/office/powerpoint/2010/main" val="1416861255"/>
              </p:ext>
            </p:extLst>
          </p:nvPr>
        </p:nvGraphicFramePr>
        <p:xfrm>
          <a:off x="1371600" y="2057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13033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Case Study </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3795" r="3795"/>
          <a:stretch>
            <a:fillRect/>
          </a:stretch>
        </p:blipFill>
        <p:spPr/>
      </p:pic>
      <p:sp>
        <p:nvSpPr>
          <p:cNvPr id="4" name="Text Placeholder 3"/>
          <p:cNvSpPr>
            <a:spLocks noGrp="1"/>
          </p:cNvSpPr>
          <p:nvPr>
            <p:ph type="body" sz="half" idx="2"/>
          </p:nvPr>
        </p:nvSpPr>
        <p:spPr/>
        <p:txBody>
          <a:bodyPr/>
          <a:lstStyle/>
          <a:p>
            <a:r>
              <a:rPr lang="en-US" dirty="0" err="1" smtClean="0"/>
              <a:t>Samual</a:t>
            </a:r>
            <a:r>
              <a:rPr lang="en-US" dirty="0" smtClean="0"/>
              <a:t>- 5</a:t>
            </a:r>
            <a:r>
              <a:rPr lang="en-US" baseline="30000" dirty="0" smtClean="0"/>
              <a:t>th</a:t>
            </a:r>
            <a:r>
              <a:rPr lang="en-US" dirty="0" smtClean="0"/>
              <a:t> grader </a:t>
            </a:r>
            <a:endParaRPr lang="en-US" dirty="0"/>
          </a:p>
        </p:txBody>
      </p:sp>
    </p:spTree>
    <p:extLst>
      <p:ext uri="{BB962C8B-B14F-4D97-AF65-F5344CB8AC3E}">
        <p14:creationId xmlns:p14="http://schemas.microsoft.com/office/powerpoint/2010/main" val="3799307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304800" y="16764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6" name="Straight Connector 5"/>
          <p:cNvCxnSpPr/>
          <p:nvPr/>
        </p:nvCxnSpPr>
        <p:spPr>
          <a:xfrm>
            <a:off x="1828800" y="36576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8001000" y="31242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auto">
              <a:spcBef>
                <a:spcPts val="0"/>
              </a:spcBef>
              <a:spcAft>
                <a:spcPts val="0"/>
              </a:spcAft>
              <a:defRPr/>
            </a:pPr>
            <a:endParaRPr lang="en-US" dirty="0"/>
          </a:p>
        </p:txBody>
      </p:sp>
      <p:cxnSp>
        <p:nvCxnSpPr>
          <p:cNvPr id="8" name="Straight Connector 7"/>
          <p:cNvCxnSpPr/>
          <p:nvPr/>
        </p:nvCxnSpPr>
        <p:spPr>
          <a:xfrm flipV="1">
            <a:off x="2133600" y="9906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200400" y="533400"/>
            <a:ext cx="2514600" cy="369328"/>
          </a:xfrm>
          <a:prstGeom prst="rect">
            <a:avLst/>
          </a:prstGeom>
          <a:noFill/>
          <a:ln w="9525">
            <a:noFill/>
            <a:miter lim="800000"/>
            <a:headEnd/>
            <a:tailEnd/>
          </a:ln>
        </p:spPr>
        <p:txBody>
          <a:bodyPr lIns="91435" tIns="45718" rIns="91435" bIns="45718">
            <a:spAutoFit/>
          </a:bodyPr>
          <a:lstStyle/>
          <a:p>
            <a:r>
              <a:rPr lang="en-US" b="1" dirty="0">
                <a:latin typeface="Calibri" pitchFamily="34" charset="0"/>
              </a:rPr>
              <a:t>Number </a:t>
            </a:r>
            <a:r>
              <a:rPr lang="en-US" b="1" dirty="0" smtClean="0">
                <a:latin typeface="Calibri" pitchFamily="34" charset="0"/>
              </a:rPr>
              <a:t>Sense</a:t>
            </a:r>
            <a:endParaRPr lang="en-US" sz="900" b="1" dirty="0">
              <a:latin typeface="Calibri" pitchFamily="34" charset="0"/>
            </a:endParaRPr>
          </a:p>
        </p:txBody>
      </p:sp>
      <p:cxnSp>
        <p:nvCxnSpPr>
          <p:cNvPr id="10" name="Straight Connector 9"/>
          <p:cNvCxnSpPr/>
          <p:nvPr/>
        </p:nvCxnSpPr>
        <p:spPr>
          <a:xfrm flipV="1">
            <a:off x="5029200" y="990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781800" y="533400"/>
            <a:ext cx="1371600" cy="508000"/>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Operations </a:t>
            </a:r>
          </a:p>
          <a:p>
            <a:pPr algn="r"/>
            <a:endParaRPr lang="en-US" sz="800" b="1" dirty="0">
              <a:latin typeface="Calibri" pitchFamily="34" charset="0"/>
            </a:endParaRPr>
          </a:p>
        </p:txBody>
      </p:sp>
      <p:sp>
        <p:nvSpPr>
          <p:cNvPr id="14" name="TextBox 17"/>
          <p:cNvSpPr txBox="1">
            <a:spLocks noChangeArrowheads="1"/>
          </p:cNvSpPr>
          <p:nvPr/>
        </p:nvSpPr>
        <p:spPr bwMode="auto">
          <a:xfrm>
            <a:off x="5638800" y="6248400"/>
            <a:ext cx="3352800" cy="369328"/>
          </a:xfrm>
          <a:prstGeom prst="rect">
            <a:avLst/>
          </a:prstGeom>
          <a:noFill/>
          <a:ln w="9525">
            <a:noFill/>
            <a:miter lim="800000"/>
            <a:headEnd/>
            <a:tailEnd/>
          </a:ln>
        </p:spPr>
        <p:txBody>
          <a:bodyPr lIns="91435" tIns="45718" rIns="91435" bIns="45718">
            <a:spAutoFit/>
          </a:bodyPr>
          <a:lstStyle/>
          <a:p>
            <a:pPr algn="r"/>
            <a:r>
              <a:rPr lang="en-US" b="1" dirty="0">
                <a:latin typeface="Calibri" pitchFamily="34" charset="0"/>
              </a:rPr>
              <a:t>Reasoning and Problem Solving </a:t>
            </a:r>
            <a:r>
              <a:rPr lang="en-US" sz="800" b="1" dirty="0" smtClean="0">
                <a:latin typeface="Calibri" pitchFamily="34" charset="0"/>
              </a:rPr>
              <a:t> </a:t>
            </a:r>
            <a:endParaRPr lang="en-US" b="1" dirty="0">
              <a:latin typeface="Calibri" pitchFamily="34" charset="0"/>
            </a:endParaRPr>
          </a:p>
        </p:txBody>
      </p:sp>
      <p:sp>
        <p:nvSpPr>
          <p:cNvPr id="15" name="TextBox 18"/>
          <p:cNvSpPr txBox="1">
            <a:spLocks noChangeArrowheads="1"/>
          </p:cNvSpPr>
          <p:nvPr/>
        </p:nvSpPr>
        <p:spPr bwMode="auto">
          <a:xfrm>
            <a:off x="4419600" y="6248400"/>
            <a:ext cx="1143000" cy="369328"/>
          </a:xfrm>
          <a:prstGeom prst="rect">
            <a:avLst/>
          </a:prstGeom>
          <a:noFill/>
          <a:ln w="9525">
            <a:noFill/>
            <a:miter lim="800000"/>
            <a:headEnd/>
            <a:tailEnd/>
          </a:ln>
        </p:spPr>
        <p:txBody>
          <a:bodyPr wrap="square" lIns="91435" tIns="45718" rIns="91435" bIns="45718">
            <a:spAutoFit/>
          </a:bodyPr>
          <a:lstStyle/>
          <a:p>
            <a:r>
              <a:rPr lang="en-US" b="1" dirty="0">
                <a:latin typeface="Calibri" pitchFamily="34" charset="0"/>
              </a:rPr>
              <a:t>Fluency </a:t>
            </a:r>
            <a:endParaRPr lang="en-US" sz="800" b="1" dirty="0">
              <a:latin typeface="Calibri" pitchFamily="34" charset="0"/>
            </a:endParaRPr>
          </a:p>
        </p:txBody>
      </p:sp>
      <p:cxnSp>
        <p:nvCxnSpPr>
          <p:cNvPr id="16" name="Straight Connector 15"/>
          <p:cNvCxnSpPr/>
          <p:nvPr/>
        </p:nvCxnSpPr>
        <p:spPr>
          <a:xfrm flipH="1" flipV="1">
            <a:off x="4038600" y="37338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34200" y="37338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962400" y="990600"/>
            <a:ext cx="1905000" cy="1954377"/>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Counting by Rote Memory</a:t>
            </a:r>
            <a:r>
              <a:rPr lang="en-US" sz="1100" dirty="0" smtClean="0">
                <a:solidFill>
                  <a:srgbClr val="00B050"/>
                </a:solidFill>
                <a:latin typeface="Calibri" pitchFamily="34" charset="0"/>
                <a:cs typeface="Calibri" pitchFamily="34" charset="0"/>
              </a:rPr>
              <a:t>: to 100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One-to-One Correspondence</a:t>
            </a:r>
            <a:r>
              <a:rPr lang="en-US" sz="1100" dirty="0" smtClean="0">
                <a:solidFill>
                  <a:srgbClr val="00B050"/>
                </a:solidFill>
                <a:latin typeface="Calibri" pitchFamily="34" charset="0"/>
                <a:cs typeface="Calibri" pitchFamily="34" charset="0"/>
              </a:rPr>
              <a:t>: to 10 </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Instant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FFC000"/>
                </a:solidFill>
                <a:latin typeface="Calibri" pitchFamily="34" charset="0"/>
                <a:cs typeface="Calibri" pitchFamily="34" charset="0"/>
              </a:rPr>
              <a:t>Conservation of Number: </a:t>
            </a:r>
            <a:r>
              <a:rPr lang="en-US" sz="1100" dirty="0" smtClean="0">
                <a:solidFill>
                  <a:srgbClr val="FFC000"/>
                </a:solidFill>
                <a:latin typeface="Calibri" pitchFamily="34" charset="0"/>
                <a:cs typeface="Calibri" pitchFamily="34" charset="0"/>
              </a:rPr>
              <a:t>1/3</a:t>
            </a:r>
            <a:endParaRPr lang="en-US" sz="1100" dirty="0">
              <a:solidFill>
                <a:srgbClr val="FFC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Counting Backwards: </a:t>
            </a:r>
            <a:r>
              <a:rPr lang="en-US" sz="1100" dirty="0" smtClean="0">
                <a:solidFill>
                  <a:srgbClr val="00B050"/>
                </a:solidFill>
                <a:latin typeface="Calibri" pitchFamily="34" charset="0"/>
                <a:cs typeface="Calibri" pitchFamily="34" charset="0"/>
              </a:rPr>
              <a:t>from 30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Estimation of Objects: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Recognition</a:t>
            </a:r>
            <a:r>
              <a:rPr lang="en-US" sz="1100" dirty="0" smtClean="0">
                <a:solidFill>
                  <a:srgbClr val="00B050"/>
                </a:solidFill>
                <a:latin typeface="Calibri" pitchFamily="34" charset="0"/>
                <a:cs typeface="Calibri" pitchFamily="34" charset="0"/>
              </a:rPr>
              <a:t>: 10/10</a:t>
            </a:r>
            <a:endParaRPr lang="en-US" sz="1100" dirty="0">
              <a:solidFill>
                <a:srgbClr val="00B05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Numeral Forms </a:t>
            </a:r>
            <a:r>
              <a:rPr lang="en-US" sz="1100" dirty="0" smtClean="0">
                <a:solidFill>
                  <a:srgbClr val="00B050"/>
                </a:solidFill>
                <a:latin typeface="Calibri" pitchFamily="34" charset="0"/>
                <a:cs typeface="Calibri" pitchFamily="34" charset="0"/>
              </a:rPr>
              <a:t>: 10/10</a:t>
            </a:r>
          </a:p>
          <a:p>
            <a:r>
              <a:rPr lang="en-US" sz="1100" dirty="0" smtClean="0">
                <a:solidFill>
                  <a:srgbClr val="00B050"/>
                </a:solidFill>
                <a:latin typeface="Calibri" pitchFamily="34" charset="0"/>
                <a:cs typeface="Calibri" pitchFamily="34" charset="0"/>
              </a:rPr>
              <a:t>Cardinality: 5/5</a:t>
            </a:r>
            <a:endParaRPr lang="en-US" sz="1100" dirty="0">
              <a:solidFill>
                <a:srgbClr val="00B050"/>
              </a:solidFill>
              <a:latin typeface="Calibri" pitchFamily="34" charset="0"/>
              <a:cs typeface="Calibri" pitchFamily="34" charset="0"/>
            </a:endParaRPr>
          </a:p>
        </p:txBody>
      </p:sp>
      <p:sp>
        <p:nvSpPr>
          <p:cNvPr id="29" name="TextBox 28"/>
          <p:cNvSpPr txBox="1">
            <a:spLocks noChangeArrowheads="1"/>
          </p:cNvSpPr>
          <p:nvPr/>
        </p:nvSpPr>
        <p:spPr bwMode="auto">
          <a:xfrm>
            <a:off x="2057400" y="3733800"/>
            <a:ext cx="1905000" cy="769437"/>
          </a:xfrm>
          <a:prstGeom prst="rect">
            <a:avLst/>
          </a:prstGeom>
          <a:noFill/>
          <a:ln w="9525">
            <a:noFill/>
            <a:miter lim="800000"/>
            <a:headEnd/>
            <a:tailEnd/>
          </a:ln>
        </p:spPr>
        <p:txBody>
          <a:bodyPr wrap="square" lIns="91435" tIns="45718" rIns="91435" bIns="45718">
            <a:spAutoFit/>
          </a:bodyPr>
          <a:lstStyle/>
          <a:p>
            <a:r>
              <a:rPr lang="en-US" sz="1100" dirty="0" smtClean="0">
                <a:solidFill>
                  <a:srgbClr val="FFC000"/>
                </a:solidFill>
                <a:latin typeface="Calibri" pitchFamily="34" charset="0"/>
              </a:rPr>
              <a:t>Fluency Assessment:</a:t>
            </a:r>
          </a:p>
          <a:p>
            <a:r>
              <a:rPr lang="en-US" sz="1100" dirty="0">
                <a:solidFill>
                  <a:srgbClr val="FFC000"/>
                </a:solidFill>
                <a:latin typeface="Calibri" pitchFamily="34" charset="0"/>
              </a:rPr>
              <a:t> </a:t>
            </a:r>
            <a:r>
              <a:rPr lang="en-US" sz="1100" dirty="0" smtClean="0">
                <a:solidFill>
                  <a:srgbClr val="FFC000"/>
                </a:solidFill>
                <a:latin typeface="Calibri" pitchFamily="34" charset="0"/>
              </a:rPr>
              <a:t>1. 14%iles</a:t>
            </a:r>
          </a:p>
          <a:p>
            <a:r>
              <a:rPr lang="en-US" sz="1100" dirty="0" smtClean="0">
                <a:solidFill>
                  <a:srgbClr val="FFC000"/>
                </a:solidFill>
                <a:latin typeface="Calibri" pitchFamily="34" charset="0"/>
              </a:rPr>
              <a:t>2. 18%ile </a:t>
            </a:r>
          </a:p>
          <a:p>
            <a:r>
              <a:rPr lang="en-US" sz="1100" dirty="0" smtClean="0">
                <a:solidFill>
                  <a:srgbClr val="FFC000"/>
                </a:solidFill>
                <a:latin typeface="Calibri" pitchFamily="34" charset="0"/>
              </a:rPr>
              <a:t>3. 22%ile     </a:t>
            </a:r>
            <a:endParaRPr lang="en-US" sz="1100" dirty="0">
              <a:solidFill>
                <a:srgbClr val="FFC000"/>
              </a:solidFill>
              <a:latin typeface="Calibri" pitchFamily="34" charset="0"/>
            </a:endParaRPr>
          </a:p>
        </p:txBody>
      </p:sp>
      <p:sp>
        <p:nvSpPr>
          <p:cNvPr id="35" name="TextBox 34"/>
          <p:cNvSpPr txBox="1">
            <a:spLocks noChangeArrowheads="1"/>
          </p:cNvSpPr>
          <p:nvPr/>
        </p:nvSpPr>
        <p:spPr bwMode="auto">
          <a:xfrm>
            <a:off x="2362200" y="4648200"/>
            <a:ext cx="2667000" cy="261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rPr>
              <a:t>Color naming RAN: </a:t>
            </a:r>
            <a:r>
              <a:rPr lang="en-US" sz="1100" dirty="0" smtClean="0">
                <a:solidFill>
                  <a:srgbClr val="00B050"/>
                </a:solidFill>
                <a:latin typeface="Calibri" pitchFamily="34" charset="0"/>
              </a:rPr>
              <a:t> 5 grade level </a:t>
            </a:r>
            <a:endParaRPr lang="en-US" sz="1100" dirty="0">
              <a:solidFill>
                <a:srgbClr val="00B050"/>
              </a:solidFill>
              <a:latin typeface="Calibri" pitchFamily="34" charset="0"/>
            </a:endParaRPr>
          </a:p>
        </p:txBody>
      </p:sp>
      <p:sp>
        <p:nvSpPr>
          <p:cNvPr id="40" name="TextBox 39"/>
          <p:cNvSpPr txBox="1">
            <a:spLocks noChangeArrowheads="1"/>
          </p:cNvSpPr>
          <p:nvPr/>
        </p:nvSpPr>
        <p:spPr bwMode="auto">
          <a:xfrm>
            <a:off x="4343400" y="3810000"/>
            <a:ext cx="3200400" cy="461661"/>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Problem Solving and Applications and </a:t>
            </a:r>
          </a:p>
          <a:p>
            <a:r>
              <a:rPr lang="en-US" sz="1200" dirty="0" smtClean="0">
                <a:solidFill>
                  <a:srgbClr val="00B050"/>
                </a:solidFill>
                <a:latin typeface="Calibri" pitchFamily="34" charset="0"/>
              </a:rPr>
              <a:t>Interview : SS 92 Key Math </a:t>
            </a:r>
            <a:endParaRPr lang="en-US" sz="1200" dirty="0">
              <a:solidFill>
                <a:srgbClr val="00B050"/>
              </a:solidFill>
              <a:latin typeface="Calibri" pitchFamily="34" charset="0"/>
            </a:endParaRPr>
          </a:p>
        </p:txBody>
      </p:sp>
      <p:sp>
        <p:nvSpPr>
          <p:cNvPr id="36" name="TextBox 35"/>
          <p:cNvSpPr txBox="1">
            <a:spLocks noChangeArrowheads="1"/>
          </p:cNvSpPr>
          <p:nvPr/>
        </p:nvSpPr>
        <p:spPr bwMode="auto">
          <a:xfrm>
            <a:off x="4876800" y="4719939"/>
            <a:ext cx="2209800" cy="461661"/>
          </a:xfrm>
          <a:prstGeom prst="rect">
            <a:avLst/>
          </a:prstGeom>
          <a:noFill/>
          <a:ln w="9525">
            <a:noFill/>
            <a:miter lim="800000"/>
            <a:headEnd/>
            <a:tailEnd/>
          </a:ln>
        </p:spPr>
        <p:txBody>
          <a:bodyPr lIns="91435" tIns="45718" rIns="91435" bIns="45718">
            <a:spAutoFit/>
          </a:bodyPr>
          <a:lstStyle/>
          <a:p>
            <a:r>
              <a:rPr lang="en-US" sz="1200" dirty="0">
                <a:solidFill>
                  <a:srgbClr val="00B050"/>
                </a:solidFill>
                <a:latin typeface="Calibri" pitchFamily="34" charset="0"/>
              </a:rPr>
              <a:t>Pattern Block </a:t>
            </a:r>
            <a:r>
              <a:rPr lang="en-US" sz="1200" dirty="0" smtClean="0">
                <a:solidFill>
                  <a:srgbClr val="00B050"/>
                </a:solidFill>
                <a:latin typeface="Calibri" pitchFamily="34" charset="0"/>
              </a:rPr>
              <a:t>Design or Visual Spatial Reasoning </a:t>
            </a:r>
            <a:r>
              <a:rPr lang="en-US" sz="1000" dirty="0" smtClean="0">
                <a:solidFill>
                  <a:srgbClr val="00B050"/>
                </a:solidFill>
                <a:latin typeface="Calibri" pitchFamily="34" charset="0"/>
              </a:rPr>
              <a:t>:  SS 88 Key Math </a:t>
            </a:r>
            <a:endParaRPr lang="en-US" sz="1200" dirty="0">
              <a:solidFill>
                <a:srgbClr val="00B050"/>
              </a:solidFill>
              <a:latin typeface="Calibri" pitchFamily="34" charset="0"/>
            </a:endParaRPr>
          </a:p>
        </p:txBody>
      </p:sp>
      <p:sp>
        <p:nvSpPr>
          <p:cNvPr id="34" name="TextBox 33"/>
          <p:cNvSpPr txBox="1">
            <a:spLocks noChangeArrowheads="1"/>
          </p:cNvSpPr>
          <p:nvPr/>
        </p:nvSpPr>
        <p:spPr bwMode="auto">
          <a:xfrm>
            <a:off x="6858000" y="990600"/>
            <a:ext cx="1905000" cy="769938"/>
          </a:xfrm>
          <a:prstGeom prst="rect">
            <a:avLst/>
          </a:prstGeom>
          <a:noFill/>
          <a:ln w="9525">
            <a:noFill/>
            <a:miter lim="800000"/>
            <a:headEnd/>
            <a:tailEnd/>
          </a:ln>
        </p:spPr>
        <p:txBody>
          <a:bodyPr lIns="91435" tIns="45718" rIns="91435" bIns="45718">
            <a:spAutoFit/>
          </a:bodyPr>
          <a:lstStyle/>
          <a:p>
            <a:r>
              <a:rPr lang="en-US" sz="1100" dirty="0">
                <a:solidFill>
                  <a:srgbClr val="00B050"/>
                </a:solidFill>
                <a:latin typeface="Calibri" pitchFamily="34" charset="0"/>
                <a:cs typeface="Calibri" pitchFamily="34" charset="0"/>
              </a:rPr>
              <a:t>+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 </a:t>
            </a:r>
            <a:r>
              <a:rPr lang="en-US" sz="1100" dirty="0" smtClean="0">
                <a:solidFill>
                  <a:srgbClr val="FF0000"/>
                </a:solidFill>
                <a:latin typeface="Calibri" pitchFamily="34" charset="0"/>
                <a:cs typeface="Calibri" pitchFamily="34" charset="0"/>
              </a:rPr>
              <a:t>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smtClean="0">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a:solidFill>
                  <a:srgbClr val="FFC000"/>
                </a:solidFill>
                <a:latin typeface="Calibri" pitchFamily="34" charset="0"/>
                <a:cs typeface="Calibri" pitchFamily="34" charset="0"/>
              </a:rPr>
              <a:t>+ </a:t>
            </a:r>
            <a:r>
              <a:rPr lang="en-US" sz="1100" dirty="0" smtClean="0">
                <a:solidFill>
                  <a:srgbClr val="FFC000"/>
                </a:solidFill>
                <a:latin typeface="Calibri" pitchFamily="34" charset="0"/>
                <a:cs typeface="Calibri" pitchFamily="34" charset="0"/>
              </a:rPr>
              <a:t> </a:t>
            </a:r>
            <a:r>
              <a:rPr lang="en-US" sz="1100" dirty="0">
                <a:solidFill>
                  <a:srgbClr val="FFC000"/>
                </a:solidFill>
                <a:latin typeface="Calibri" pitchFamily="34" charset="0"/>
                <a:cs typeface="Calibri" pitchFamily="34" charset="0"/>
              </a:rPr>
              <a:t>Visualization Level: </a:t>
            </a:r>
            <a:r>
              <a:rPr lang="en-US" sz="1100" dirty="0" smtClean="0">
                <a:solidFill>
                  <a:srgbClr val="FFC000"/>
                </a:solidFill>
                <a:latin typeface="Calibri" pitchFamily="34" charset="0"/>
                <a:cs typeface="Calibri" pitchFamily="34" charset="0"/>
              </a:rPr>
              <a:t>2/3</a:t>
            </a:r>
            <a:endParaRPr lang="en-US" sz="1100" dirty="0">
              <a:solidFill>
                <a:srgbClr val="FFC000"/>
              </a:solidFill>
              <a:latin typeface="Calibri" pitchFamily="34" charset="0"/>
              <a:cs typeface="Calibri" pitchFamily="34" charset="0"/>
            </a:endParaRPr>
          </a:p>
        </p:txBody>
      </p:sp>
      <p:sp>
        <p:nvSpPr>
          <p:cNvPr id="38" name="TextBox 37"/>
          <p:cNvSpPr txBox="1">
            <a:spLocks noChangeArrowheads="1"/>
          </p:cNvSpPr>
          <p:nvPr/>
        </p:nvSpPr>
        <p:spPr bwMode="auto">
          <a:xfrm>
            <a:off x="5867400" y="23622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 </a:t>
            </a:r>
            <a:r>
              <a:rPr lang="en-US" sz="1100" dirty="0" smtClean="0">
                <a:solidFill>
                  <a:srgbClr val="FF0000"/>
                </a:solidFill>
                <a:latin typeface="Calibri" pitchFamily="34" charset="0"/>
                <a:cs typeface="Calibri" pitchFamily="34" charset="0"/>
              </a:rPr>
              <a:t>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Regrouping + </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p:txBody>
      </p:sp>
      <p:sp>
        <p:nvSpPr>
          <p:cNvPr id="39" name="TextBox 38"/>
          <p:cNvSpPr txBox="1">
            <a:spLocks noChangeArrowheads="1"/>
          </p:cNvSpPr>
          <p:nvPr/>
        </p:nvSpPr>
        <p:spPr bwMode="auto">
          <a:xfrm>
            <a:off x="2514600" y="2971800"/>
            <a:ext cx="2438400" cy="615549"/>
          </a:xfrm>
          <a:prstGeom prst="rect">
            <a:avLst/>
          </a:prstGeom>
          <a:noFill/>
          <a:ln w="9525">
            <a:noFill/>
            <a:miter lim="800000"/>
            <a:headEnd/>
            <a:tailEnd/>
          </a:ln>
        </p:spPr>
        <p:txBody>
          <a:bodyPr wrap="square" lIns="91435" tIns="45718" rIns="91435" bIns="45718">
            <a:spAutoFit/>
          </a:bodyPr>
          <a:lstStyle/>
          <a:p>
            <a:r>
              <a:rPr lang="en-US" sz="1100" dirty="0">
                <a:solidFill>
                  <a:srgbClr val="00B050"/>
                </a:solidFill>
                <a:latin typeface="Calibri" pitchFamily="34" charset="0"/>
              </a:rPr>
              <a:t>Place Value Concept Level</a:t>
            </a:r>
            <a:r>
              <a:rPr lang="en-US" sz="1100" dirty="0" smtClean="0">
                <a:solidFill>
                  <a:srgbClr val="00B050"/>
                </a:solidFill>
                <a:latin typeface="Calibri" pitchFamily="34" charset="0"/>
              </a:rPr>
              <a:t>: 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Connecting Level</a:t>
            </a:r>
            <a:r>
              <a:rPr lang="en-US" sz="1100" dirty="0" smtClean="0">
                <a:solidFill>
                  <a:srgbClr val="00B050"/>
                </a:solidFill>
                <a:latin typeface="Calibri" pitchFamily="34" charset="0"/>
              </a:rPr>
              <a:t>: 3/3</a:t>
            </a:r>
            <a:endParaRPr lang="en-US" sz="1100" dirty="0">
              <a:solidFill>
                <a:srgbClr val="00B050"/>
              </a:solidFill>
              <a:latin typeface="Calibri" pitchFamily="34" charset="0"/>
            </a:endParaRPr>
          </a:p>
          <a:p>
            <a:r>
              <a:rPr lang="en-US" sz="1100" dirty="0">
                <a:solidFill>
                  <a:srgbClr val="00B050"/>
                </a:solidFill>
                <a:latin typeface="Calibri" pitchFamily="34" charset="0"/>
              </a:rPr>
              <a:t>Place Value Symbolic Level</a:t>
            </a:r>
            <a:r>
              <a:rPr lang="en-US" sz="1200" dirty="0" smtClean="0">
                <a:solidFill>
                  <a:srgbClr val="00B050"/>
                </a:solidFill>
                <a:latin typeface="Calibri" pitchFamily="34" charset="0"/>
              </a:rPr>
              <a:t>: 3/3 </a:t>
            </a:r>
            <a:endParaRPr lang="en-US" sz="1200" dirty="0">
              <a:solidFill>
                <a:srgbClr val="00B050"/>
              </a:solidFill>
              <a:latin typeface="Calibri" pitchFamily="34" charset="0"/>
            </a:endParaRPr>
          </a:p>
        </p:txBody>
      </p:sp>
      <p:sp>
        <p:nvSpPr>
          <p:cNvPr id="6170" name="TextBox 41"/>
          <p:cNvSpPr txBox="1">
            <a:spLocks noChangeArrowheads="1"/>
          </p:cNvSpPr>
          <p:nvPr/>
        </p:nvSpPr>
        <p:spPr bwMode="auto">
          <a:xfrm>
            <a:off x="228600" y="1371600"/>
            <a:ext cx="2743200" cy="646331"/>
          </a:xfrm>
          <a:prstGeom prst="rect">
            <a:avLst/>
          </a:prstGeom>
          <a:noFill/>
          <a:ln w="9525">
            <a:noFill/>
            <a:miter lim="800000"/>
            <a:headEnd/>
            <a:tailEnd/>
          </a:ln>
        </p:spPr>
        <p:txBody>
          <a:bodyPr>
            <a:spAutoFit/>
          </a:bodyPr>
          <a:lstStyle/>
          <a:p>
            <a:r>
              <a:rPr lang="en-US" dirty="0">
                <a:latin typeface="Calibri" pitchFamily="34" charset="0"/>
              </a:rPr>
              <a:t>Name: </a:t>
            </a:r>
            <a:r>
              <a:rPr lang="en-US" dirty="0" smtClean="0">
                <a:latin typeface="Calibri" pitchFamily="34" charset="0"/>
              </a:rPr>
              <a:t>_____Greg_____</a:t>
            </a:r>
          </a:p>
          <a:p>
            <a:r>
              <a:rPr lang="en-US" dirty="0" smtClean="0">
                <a:latin typeface="Calibri" pitchFamily="34" charset="0"/>
              </a:rPr>
              <a:t>Grade: 5</a:t>
            </a:r>
            <a:r>
              <a:rPr lang="en-US" baseline="30000" dirty="0" smtClean="0">
                <a:latin typeface="Calibri" pitchFamily="34" charset="0"/>
              </a:rPr>
              <a:t>th</a:t>
            </a:r>
            <a:endParaRPr lang="en-US" dirty="0">
              <a:latin typeface="Calibri" pitchFamily="34" charset="0"/>
            </a:endParaRPr>
          </a:p>
        </p:txBody>
      </p:sp>
      <p:sp>
        <p:nvSpPr>
          <p:cNvPr id="6171" name="TextBox 42"/>
          <p:cNvSpPr txBox="1">
            <a:spLocks noChangeArrowheads="1"/>
          </p:cNvSpPr>
          <p:nvPr/>
        </p:nvSpPr>
        <p:spPr bwMode="auto">
          <a:xfrm>
            <a:off x="228600" y="5625405"/>
            <a:ext cx="4038600" cy="1384995"/>
          </a:xfrm>
          <a:prstGeom prst="rect">
            <a:avLst/>
          </a:prstGeom>
          <a:noFill/>
          <a:ln w="9525">
            <a:solidFill>
              <a:schemeClr val="tx1"/>
            </a:solidFill>
            <a:miter lim="800000"/>
            <a:headEnd/>
            <a:tailEnd/>
          </a:ln>
        </p:spPr>
        <p:txBody>
          <a:bodyPr wrap="square">
            <a:spAutoFit/>
          </a:bodyPr>
          <a:lstStyle/>
          <a:p>
            <a:r>
              <a:rPr lang="en-US" sz="1100" dirty="0" smtClean="0">
                <a:latin typeface="Calibri" pitchFamily="34" charset="0"/>
              </a:rPr>
              <a:t>Executive Functioning Skills (structured or unstructured):</a:t>
            </a:r>
          </a:p>
          <a:p>
            <a:r>
              <a:rPr lang="en-US" sz="1100" dirty="0" smtClean="0">
                <a:latin typeface="Calibri" pitchFamily="34" charset="0"/>
              </a:rPr>
              <a:t>- Poor focus in Math; excellent focus in Reading and unstructured environments </a:t>
            </a:r>
          </a:p>
          <a:p>
            <a:endParaRPr lang="en-US" sz="1100" dirty="0" smtClean="0">
              <a:latin typeface="Calibri" pitchFamily="34" charset="0"/>
            </a:endParaRPr>
          </a:p>
          <a:p>
            <a:r>
              <a:rPr lang="en-US" sz="1100" dirty="0" smtClean="0">
                <a:latin typeface="Calibri" pitchFamily="34" charset="0"/>
              </a:rPr>
              <a:t>Other:</a:t>
            </a:r>
          </a:p>
          <a:p>
            <a:r>
              <a:rPr lang="en-US" sz="1100" dirty="0" smtClean="0">
                <a:latin typeface="Calibri" pitchFamily="34" charset="0"/>
              </a:rPr>
              <a:t>-Older sibling have no issues with math; parents didn’t report any history of math difficulty  </a:t>
            </a:r>
            <a:r>
              <a:rPr lang="en-US" dirty="0" smtClean="0">
                <a:latin typeface="Calibri" pitchFamily="34" charset="0"/>
              </a:rPr>
              <a:t> </a:t>
            </a:r>
            <a:endParaRPr lang="en-US" dirty="0">
              <a:latin typeface="Calibri" pitchFamily="34" charset="0"/>
            </a:endParaRPr>
          </a:p>
        </p:txBody>
      </p:sp>
      <p:sp>
        <p:nvSpPr>
          <p:cNvPr id="28" name="TextBox 27"/>
          <p:cNvSpPr txBox="1">
            <a:spLocks noChangeArrowheads="1"/>
          </p:cNvSpPr>
          <p:nvPr/>
        </p:nvSpPr>
        <p:spPr bwMode="auto">
          <a:xfrm>
            <a:off x="6400800" y="1668462"/>
            <a:ext cx="1905000" cy="769938"/>
          </a:xfrm>
          <a:prstGeom prst="rect">
            <a:avLst/>
          </a:prstGeom>
          <a:noFill/>
          <a:ln w="9525">
            <a:noFill/>
            <a:miter lim="800000"/>
            <a:headEnd/>
            <a:tailEnd/>
          </a:ln>
        </p:spPr>
        <p:txBody>
          <a:bodyPr lIns="91435" tIns="45718" rIns="91435" bIns="45718">
            <a:spAutoFit/>
          </a:bodyPr>
          <a:lstStyle/>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Concept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smtClean="0">
                <a:solidFill>
                  <a:srgbClr val="FF0000"/>
                </a:solidFill>
                <a:latin typeface="Calibri" pitchFamily="34" charset="0"/>
                <a:cs typeface="Calibri" pitchFamily="34" charset="0"/>
              </a:rPr>
              <a:t>- Connecting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00B050"/>
                </a:solidFill>
                <a:latin typeface="Calibri" pitchFamily="34" charset="0"/>
                <a:cs typeface="Calibri" pitchFamily="34" charset="0"/>
              </a:rPr>
              <a:t>-</a:t>
            </a:r>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Symbolic Level</a:t>
            </a:r>
            <a:r>
              <a:rPr lang="en-US" sz="1100" dirty="0" smtClean="0">
                <a:solidFill>
                  <a:srgbClr val="00B050"/>
                </a:solidFill>
                <a:latin typeface="Calibri" pitchFamily="34" charset="0"/>
                <a:cs typeface="Calibri" pitchFamily="34" charset="0"/>
              </a:rPr>
              <a:t>: 3/3</a:t>
            </a:r>
            <a:endParaRPr lang="en-US" sz="1100" dirty="0">
              <a:solidFill>
                <a:srgbClr val="00B050"/>
              </a:solidFill>
              <a:latin typeface="Calibri" pitchFamily="34" charset="0"/>
              <a:cs typeface="Calibri" pitchFamily="34" charset="0"/>
            </a:endParaRPr>
          </a:p>
          <a:p>
            <a:r>
              <a:rPr lang="en-US" sz="1100" dirty="0" smtClean="0">
                <a:solidFill>
                  <a:srgbClr val="00B050"/>
                </a:solidFill>
                <a:latin typeface="Calibri" pitchFamily="34" charset="0"/>
                <a:cs typeface="Calibri" pitchFamily="34" charset="0"/>
              </a:rPr>
              <a:t>-  </a:t>
            </a:r>
            <a:r>
              <a:rPr lang="en-US" sz="1100" dirty="0">
                <a:solidFill>
                  <a:srgbClr val="00B050"/>
                </a:solidFill>
                <a:latin typeface="Calibri" pitchFamily="34" charset="0"/>
                <a:cs typeface="Calibri" pitchFamily="34" charset="0"/>
              </a:rPr>
              <a:t>Visualization Level: </a:t>
            </a:r>
            <a:r>
              <a:rPr lang="en-US" sz="1100" dirty="0" smtClean="0">
                <a:solidFill>
                  <a:srgbClr val="00B050"/>
                </a:solidFill>
                <a:latin typeface="Calibri" pitchFamily="34" charset="0"/>
                <a:cs typeface="Calibri" pitchFamily="34" charset="0"/>
              </a:rPr>
              <a:t>3/3</a:t>
            </a:r>
            <a:endParaRPr lang="en-US" sz="1100" dirty="0">
              <a:solidFill>
                <a:srgbClr val="00B050"/>
              </a:solidFill>
              <a:latin typeface="Calibri" pitchFamily="34" charset="0"/>
              <a:cs typeface="Calibri" pitchFamily="34" charset="0"/>
            </a:endParaRPr>
          </a:p>
        </p:txBody>
      </p:sp>
      <p:sp>
        <p:nvSpPr>
          <p:cNvPr id="30" name="TextBox 29"/>
          <p:cNvSpPr txBox="1">
            <a:spLocks noChangeArrowheads="1"/>
          </p:cNvSpPr>
          <p:nvPr/>
        </p:nvSpPr>
        <p:spPr bwMode="auto">
          <a:xfrm>
            <a:off x="5486400" y="2895600"/>
            <a:ext cx="2209800" cy="600075"/>
          </a:xfrm>
          <a:prstGeom prst="rect">
            <a:avLst/>
          </a:prstGeom>
          <a:noFill/>
          <a:ln w="9525">
            <a:noFill/>
            <a:miter lim="800000"/>
            <a:headEnd/>
            <a:tailEnd/>
          </a:ln>
        </p:spPr>
        <p:txBody>
          <a:bodyPr lIns="91435" tIns="45718" rIns="91435" bIns="45718">
            <a:spAutoFit/>
          </a:bodyPr>
          <a:lstStyle/>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Concept </a:t>
            </a:r>
            <a:r>
              <a:rPr lang="en-US" sz="1100" dirty="0">
                <a:solidFill>
                  <a:srgbClr val="FF0000"/>
                </a:solidFill>
                <a:latin typeface="Calibri" pitchFamily="34" charset="0"/>
                <a:cs typeface="Calibri" pitchFamily="34" charset="0"/>
              </a:rPr>
              <a:t>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Connecting Level</a:t>
            </a:r>
            <a:r>
              <a:rPr lang="en-US" sz="1100" dirty="0" smtClean="0">
                <a:solidFill>
                  <a:srgbClr val="FF0000"/>
                </a:solidFill>
                <a:latin typeface="Calibri" pitchFamily="34" charset="0"/>
                <a:cs typeface="Calibri" pitchFamily="34" charset="0"/>
              </a:rPr>
              <a:t>: 0/3</a:t>
            </a:r>
            <a:endParaRPr lang="en-US" sz="1100" dirty="0">
              <a:solidFill>
                <a:srgbClr val="FF0000"/>
              </a:solidFill>
              <a:latin typeface="Calibri" pitchFamily="34" charset="0"/>
              <a:cs typeface="Calibri" pitchFamily="34" charset="0"/>
            </a:endParaRPr>
          </a:p>
          <a:p>
            <a:r>
              <a:rPr lang="en-US" sz="1100" dirty="0">
                <a:solidFill>
                  <a:srgbClr val="FF0000"/>
                </a:solidFill>
                <a:latin typeface="Calibri" pitchFamily="34" charset="0"/>
                <a:cs typeface="Calibri" pitchFamily="34" charset="0"/>
              </a:rPr>
              <a:t>Regrouping </a:t>
            </a:r>
            <a:r>
              <a:rPr lang="en-US" sz="1100" dirty="0" smtClean="0">
                <a:solidFill>
                  <a:srgbClr val="FF0000"/>
                </a:solidFill>
                <a:latin typeface="Calibri" pitchFamily="34" charset="0"/>
                <a:cs typeface="Calibri" pitchFamily="34" charset="0"/>
              </a:rPr>
              <a:t>-  </a:t>
            </a:r>
            <a:r>
              <a:rPr lang="en-US" sz="1100" dirty="0">
                <a:solidFill>
                  <a:srgbClr val="FF0000"/>
                </a:solidFill>
                <a:latin typeface="Calibri" pitchFamily="34" charset="0"/>
                <a:cs typeface="Calibri" pitchFamily="34" charset="0"/>
              </a:rPr>
              <a:t>Symbolic Level</a:t>
            </a:r>
            <a:r>
              <a:rPr lang="en-US" sz="1100" dirty="0" smtClean="0">
                <a:solidFill>
                  <a:srgbClr val="FF0000"/>
                </a:solidFill>
                <a:latin typeface="Calibri" pitchFamily="34" charset="0"/>
                <a:cs typeface="Calibri" pitchFamily="34" charset="0"/>
              </a:rPr>
              <a:t>: 1/3 </a:t>
            </a:r>
            <a:endParaRPr lang="en-US" sz="1100" dirty="0">
              <a:solidFill>
                <a:srgbClr val="FF0000"/>
              </a:solidFill>
              <a:latin typeface="Calibri" pitchFamily="34" charset="0"/>
              <a:cs typeface="Calibri" pitchFamily="34" charset="0"/>
            </a:endParaRPr>
          </a:p>
        </p:txBody>
      </p:sp>
      <p:sp>
        <p:nvSpPr>
          <p:cNvPr id="33" name="TextBox 32"/>
          <p:cNvSpPr txBox="1">
            <a:spLocks noChangeArrowheads="1"/>
          </p:cNvSpPr>
          <p:nvPr/>
        </p:nvSpPr>
        <p:spPr bwMode="auto">
          <a:xfrm>
            <a:off x="5334000" y="5558139"/>
            <a:ext cx="2209800" cy="276995"/>
          </a:xfrm>
          <a:prstGeom prst="rect">
            <a:avLst/>
          </a:prstGeom>
          <a:noFill/>
          <a:ln w="9525">
            <a:noFill/>
            <a:miter lim="800000"/>
            <a:headEnd/>
            <a:tailEnd/>
          </a:ln>
        </p:spPr>
        <p:txBody>
          <a:bodyPr lIns="91435" tIns="45718" rIns="91435" bIns="45718">
            <a:spAutoFit/>
          </a:bodyPr>
          <a:lstStyle/>
          <a:p>
            <a:r>
              <a:rPr lang="en-US" sz="1200" dirty="0" smtClean="0">
                <a:solidFill>
                  <a:srgbClr val="00B050"/>
                </a:solidFill>
                <a:latin typeface="Calibri" pitchFamily="34" charset="0"/>
              </a:rPr>
              <a:t>Verbal Reasoning: SS 102</a:t>
            </a:r>
            <a:endParaRPr lang="en-US" sz="1200" dirty="0">
              <a:solidFill>
                <a:srgbClr val="00B050"/>
              </a:solidFill>
              <a:latin typeface="Calibri" pitchFamily="34" charset="0"/>
            </a:endParaRPr>
          </a:p>
        </p:txBody>
      </p:sp>
      <p:sp>
        <p:nvSpPr>
          <p:cNvPr id="37" name="TextBox 36"/>
          <p:cNvSpPr txBox="1"/>
          <p:nvPr/>
        </p:nvSpPr>
        <p:spPr>
          <a:xfrm>
            <a:off x="533400" y="2971800"/>
            <a:ext cx="1066800" cy="646331"/>
          </a:xfrm>
          <a:prstGeom prst="rect">
            <a:avLst/>
          </a:prstGeom>
          <a:noFill/>
        </p:spPr>
        <p:txBody>
          <a:bodyPr wrap="square" rtlCol="0">
            <a:spAutoFit/>
          </a:bodyPr>
          <a:lstStyle/>
          <a:p>
            <a:r>
              <a:rPr lang="en-US" sz="1200" dirty="0" smtClean="0">
                <a:solidFill>
                  <a:schemeClr val="bg1"/>
                </a:solidFill>
              </a:rPr>
              <a:t>Poor performance in Math </a:t>
            </a:r>
            <a:endParaRPr lang="en-US" sz="1200" dirty="0">
              <a:solidFill>
                <a:schemeClr val="bg1"/>
              </a:solidFill>
            </a:endParaRPr>
          </a:p>
        </p:txBody>
      </p:sp>
    </p:spTree>
    <p:extLst>
      <p:ext uri="{BB962C8B-B14F-4D97-AF65-F5344CB8AC3E}">
        <p14:creationId xmlns:p14="http://schemas.microsoft.com/office/powerpoint/2010/main" val="4092526735"/>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1219200"/>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447800" y="1905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66800" y="155553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828800" y="1524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066800" y="2286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828800" y="2254469"/>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95600" y="1213945"/>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505200" y="189974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124200" y="1550276"/>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886200" y="151874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124200" y="228074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886200" y="2249214"/>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495800" y="1213945"/>
            <a:ext cx="1219200" cy="16002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066800" y="838200"/>
            <a:ext cx="1143000" cy="369332"/>
          </a:xfrm>
          <a:prstGeom prst="rect">
            <a:avLst/>
          </a:prstGeom>
          <a:noFill/>
        </p:spPr>
        <p:txBody>
          <a:bodyPr wrap="square" rtlCol="0">
            <a:spAutoFit/>
          </a:bodyPr>
          <a:lstStyle/>
          <a:p>
            <a:r>
              <a:rPr lang="en-US" dirty="0" smtClean="0"/>
              <a:t>Before </a:t>
            </a:r>
            <a:endParaRPr lang="en-US" dirty="0"/>
          </a:p>
        </p:txBody>
      </p:sp>
      <p:sp>
        <p:nvSpPr>
          <p:cNvPr id="21" name="TextBox 20"/>
          <p:cNvSpPr txBox="1"/>
          <p:nvPr/>
        </p:nvSpPr>
        <p:spPr>
          <a:xfrm>
            <a:off x="3105807" y="805934"/>
            <a:ext cx="1143000" cy="369332"/>
          </a:xfrm>
          <a:prstGeom prst="rect">
            <a:avLst/>
          </a:prstGeom>
          <a:noFill/>
        </p:spPr>
        <p:txBody>
          <a:bodyPr wrap="square" rtlCol="0">
            <a:spAutoFit/>
          </a:bodyPr>
          <a:lstStyle/>
          <a:p>
            <a:r>
              <a:rPr lang="en-US" dirty="0" smtClean="0"/>
              <a:t>After  </a:t>
            </a:r>
            <a:endParaRPr lang="en-US" dirty="0"/>
          </a:p>
        </p:txBody>
      </p:sp>
      <p:sp>
        <p:nvSpPr>
          <p:cNvPr id="22" name="TextBox 21"/>
          <p:cNvSpPr txBox="1"/>
          <p:nvPr/>
        </p:nvSpPr>
        <p:spPr>
          <a:xfrm>
            <a:off x="6172200" y="1518745"/>
            <a:ext cx="1752600" cy="369332"/>
          </a:xfrm>
          <a:prstGeom prst="rect">
            <a:avLst/>
          </a:prstGeom>
          <a:noFill/>
        </p:spPr>
        <p:txBody>
          <a:bodyPr wrap="square" rtlCol="0">
            <a:spAutoFit/>
          </a:bodyPr>
          <a:lstStyle/>
          <a:p>
            <a:r>
              <a:rPr lang="en-US" dirty="0" smtClean="0"/>
              <a:t>Count on 0</a:t>
            </a:r>
            <a:endParaRPr lang="en-US" dirty="0"/>
          </a:p>
        </p:txBody>
      </p:sp>
      <p:sp>
        <p:nvSpPr>
          <p:cNvPr id="23" name="Rectangle 22"/>
          <p:cNvSpPr/>
          <p:nvPr/>
        </p:nvSpPr>
        <p:spPr>
          <a:xfrm>
            <a:off x="838200" y="3053255"/>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447800" y="373905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066800" y="3389586"/>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828800" y="335805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066800" y="412005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828800" y="4088524"/>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2895600" y="3048000"/>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05200" y="37338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124200" y="338433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3886200" y="33528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124200" y="41148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886200" y="4083269"/>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495800" y="3048000"/>
            <a:ext cx="1219200" cy="16002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6172200" y="3505200"/>
            <a:ext cx="1752600" cy="369332"/>
          </a:xfrm>
          <a:prstGeom prst="rect">
            <a:avLst/>
          </a:prstGeom>
          <a:noFill/>
        </p:spPr>
        <p:txBody>
          <a:bodyPr wrap="square" rtlCol="0">
            <a:spAutoFit/>
          </a:bodyPr>
          <a:lstStyle/>
          <a:p>
            <a:r>
              <a:rPr lang="en-US" dirty="0" smtClean="0"/>
              <a:t>Count on 1</a:t>
            </a:r>
            <a:endParaRPr lang="en-US" dirty="0"/>
          </a:p>
        </p:txBody>
      </p:sp>
      <p:sp>
        <p:nvSpPr>
          <p:cNvPr id="37" name="Oval 36"/>
          <p:cNvSpPr/>
          <p:nvPr/>
        </p:nvSpPr>
        <p:spPr>
          <a:xfrm>
            <a:off x="4914900" y="366285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57907" y="4903076"/>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1467507" y="5588876"/>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086507" y="5239407"/>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1848507" y="5207876"/>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086507" y="5969876"/>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848507" y="593834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15307" y="4897821"/>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524907" y="558362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3143907" y="5234152"/>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3905907" y="520262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3143907" y="596462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3905907" y="593309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515507" y="4897821"/>
            <a:ext cx="1219200" cy="16002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4934607" y="5334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4946431" y="5785945"/>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6324600" y="5301734"/>
            <a:ext cx="1752600" cy="369332"/>
          </a:xfrm>
          <a:prstGeom prst="rect">
            <a:avLst/>
          </a:prstGeom>
          <a:noFill/>
        </p:spPr>
        <p:txBody>
          <a:bodyPr wrap="square" rtlCol="0">
            <a:spAutoFit/>
          </a:bodyPr>
          <a:lstStyle/>
          <a:p>
            <a:r>
              <a:rPr lang="en-US" dirty="0" smtClean="0"/>
              <a:t>Count on 2</a:t>
            </a:r>
            <a:endParaRPr lang="en-US" dirty="0"/>
          </a:p>
        </p:txBody>
      </p:sp>
    </p:spTree>
    <p:extLst>
      <p:ext uri="{BB962C8B-B14F-4D97-AF65-F5344CB8AC3E}">
        <p14:creationId xmlns:p14="http://schemas.microsoft.com/office/powerpoint/2010/main" val="13833948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219200"/>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447800" y="1905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066800" y="155553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828800" y="1524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66800" y="2286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828800" y="2254469"/>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743200" y="1219200"/>
            <a:ext cx="1600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352800" y="1905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971800" y="1555531"/>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733800" y="1524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971800" y="2286000"/>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733800" y="2254469"/>
            <a:ext cx="381000" cy="304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876800" y="993338"/>
            <a:ext cx="3462807" cy="258532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Start with </a:t>
            </a:r>
          </a:p>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a:t>
            </a:r>
            <a:r>
              <a:rPr lang="en-US" sz="5400" b="1" baseline="300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st</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Grade </a:t>
            </a:r>
          </a:p>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Unit 3</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 name="Rectangle 14"/>
          <p:cNvSpPr/>
          <p:nvPr/>
        </p:nvSpPr>
        <p:spPr>
          <a:xfrm>
            <a:off x="381000" y="4191000"/>
            <a:ext cx="8512266" cy="1754326"/>
          </a:xfrm>
          <a:prstGeom prst="rect">
            <a:avLst/>
          </a:prstGeom>
          <a:noFill/>
        </p:spPr>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Move as fast as you can,</a:t>
            </a:r>
          </a:p>
          <a:p>
            <a:pPr algn="ct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But as slow as you must!</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5087961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Session 3.1 Introducing the Use-Doubles Addition Strategy</a:t>
            </a:r>
            <a:endParaRPr lang="en-US" sz="2800" b="1" dirty="0"/>
          </a:p>
        </p:txBody>
      </p:sp>
      <p:sp>
        <p:nvSpPr>
          <p:cNvPr id="3" name="Content Placeholder 2"/>
          <p:cNvSpPr>
            <a:spLocks noGrp="1"/>
          </p:cNvSpPr>
          <p:nvPr>
            <p:ph idx="1"/>
          </p:nvPr>
        </p:nvSpPr>
        <p:spPr/>
        <p:txBody>
          <a:bodyPr/>
          <a:lstStyle/>
          <a:p>
            <a:r>
              <a:rPr lang="en-US" dirty="0" smtClean="0"/>
              <a:t>Daily number sense activity introduces the use of doubles</a:t>
            </a:r>
          </a:p>
          <a:p>
            <a:r>
              <a:rPr lang="en-US" dirty="0" smtClean="0"/>
              <a:t>Define the word doubles</a:t>
            </a:r>
          </a:p>
          <a:p>
            <a:r>
              <a:rPr lang="en-US" dirty="0" smtClean="0"/>
              <a:t>Use pictures of things in nature that are already doubled </a:t>
            </a:r>
          </a:p>
          <a:p>
            <a:r>
              <a:rPr lang="en-US" dirty="0" smtClean="0"/>
              <a:t>Use stacks of cubes to introduce doubles</a:t>
            </a:r>
          </a:p>
          <a:p>
            <a:r>
              <a:rPr lang="en-US" dirty="0" smtClean="0"/>
              <a:t>Reflection activity </a:t>
            </a:r>
            <a:endParaRPr lang="en-US" dirty="0"/>
          </a:p>
        </p:txBody>
      </p:sp>
    </p:spTree>
    <p:extLst>
      <p:ext uri="{BB962C8B-B14F-4D97-AF65-F5344CB8AC3E}">
        <p14:creationId xmlns:p14="http://schemas.microsoft.com/office/powerpoint/2010/main" val="10058830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838200"/>
            <a:ext cx="23622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34.00</a:t>
            </a:r>
            <a:endParaRPr lang="en-US" sz="4400" dirty="0"/>
          </a:p>
        </p:txBody>
      </p:sp>
      <p:pic>
        <p:nvPicPr>
          <p:cNvPr id="1026" name="Picture 2" descr="C:\Users\rfrantu\AppData\Local\Microsoft\Windows\Temporary Internet Files\Content.IE5\ZPBWY3S4\MC9003909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975503"/>
            <a:ext cx="666598" cy="90708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rfrantu\AppData\Local\Microsoft\Windows\Temporary Internet Files\Content.IE5\ZPBWY3S4\MC9003909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600" y="918057"/>
            <a:ext cx="666598" cy="9070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rfrantu\AppData\Local\Microsoft\Windows\Temporary Internet Files\Content.IE5\ZPBWY3S4\MC9003909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904609"/>
            <a:ext cx="666598" cy="9070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rfrantu\AppData\Local\Microsoft\Windows\Temporary Internet Files\Content.IE5\ZPBWY3S4\MC9003909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5901" y="918057"/>
            <a:ext cx="666598" cy="9070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38200" y="2133600"/>
            <a:ext cx="7239000" cy="1015663"/>
          </a:xfrm>
          <a:prstGeom prst="rect">
            <a:avLst/>
          </a:prstGeom>
          <a:noFill/>
        </p:spPr>
        <p:txBody>
          <a:bodyPr wrap="square" rtlCol="0">
            <a:spAutoFit/>
          </a:bodyPr>
          <a:lstStyle/>
          <a:p>
            <a:r>
              <a:rPr lang="en-US" sz="2000" dirty="0" smtClean="0"/>
              <a:t>Four people equally share the total cost of $34 for a take out meal. How many </a:t>
            </a:r>
            <a:r>
              <a:rPr lang="en-US" sz="2000" b="1" dirty="0" smtClean="0">
                <a:solidFill>
                  <a:srgbClr val="FF0000"/>
                </a:solidFill>
              </a:rPr>
              <a:t>whole</a:t>
            </a:r>
            <a:r>
              <a:rPr lang="en-US" sz="2000" dirty="0" smtClean="0">
                <a:solidFill>
                  <a:srgbClr val="FF0000"/>
                </a:solidFill>
              </a:rPr>
              <a:t> </a:t>
            </a:r>
            <a:r>
              <a:rPr lang="en-US" sz="2000" dirty="0" smtClean="0"/>
              <a:t>dollars will each person have to pay? How do you know?</a:t>
            </a:r>
            <a:endParaRPr lang="en-US" sz="2000" dirty="0"/>
          </a:p>
        </p:txBody>
      </p:sp>
      <p:sp>
        <p:nvSpPr>
          <p:cNvPr id="7" name="Rectangle 6"/>
          <p:cNvSpPr/>
          <p:nvPr/>
        </p:nvSpPr>
        <p:spPr>
          <a:xfrm>
            <a:off x="1502895" y="3276600"/>
            <a:ext cx="613821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$32.00 ÷ 4 = $8.00</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Rectangle 7"/>
          <p:cNvSpPr/>
          <p:nvPr/>
        </p:nvSpPr>
        <p:spPr>
          <a:xfrm>
            <a:off x="3322981" y="4191000"/>
            <a:ext cx="1930337"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$2.00</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a:off x="1897232" y="5114330"/>
            <a:ext cx="534954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$2.00 ÷ 4 = $.</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5</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23742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Doubles </a:t>
            </a:r>
            <a:endParaRPr lang="en-US" dirty="0"/>
          </a:p>
        </p:txBody>
      </p:sp>
      <p:sp>
        <p:nvSpPr>
          <p:cNvPr id="3" name="Rectangle 2"/>
          <p:cNvSpPr/>
          <p:nvPr/>
        </p:nvSpPr>
        <p:spPr>
          <a:xfrm>
            <a:off x="685800" y="1066800"/>
            <a:ext cx="7924800" cy="923330"/>
          </a:xfrm>
          <a:prstGeom prst="rect">
            <a:avLst/>
          </a:prstGeom>
        </p:spPr>
        <p:txBody>
          <a:bodyPr wrap="square">
            <a:spAutoFit/>
          </a:bodyPr>
          <a:lstStyle/>
          <a:p>
            <a:r>
              <a:rPr lang="en-US" dirty="0" smtClean="0"/>
              <a:t>Use real objects that are naturally doubles to provide a model (concrete), then have them draw pictures of these objects (representational) then do the fact (abstract)</a:t>
            </a:r>
            <a:endParaRPr lang="en-US" dirty="0"/>
          </a:p>
        </p:txBody>
      </p:sp>
      <p:pic>
        <p:nvPicPr>
          <p:cNvPr id="49154" name="Picture 2" descr="http://foodsafety.suencs.com/wp-content/uploads/2009/09/egg-carton.jpg"/>
          <p:cNvPicPr>
            <a:picLocks noChangeAspect="1" noChangeArrowheads="1"/>
          </p:cNvPicPr>
          <p:nvPr/>
        </p:nvPicPr>
        <p:blipFill>
          <a:blip r:embed="rId2" cstate="print"/>
          <a:srcRect/>
          <a:stretch>
            <a:fillRect/>
          </a:stretch>
        </p:blipFill>
        <p:spPr bwMode="auto">
          <a:xfrm>
            <a:off x="609600" y="3124200"/>
            <a:ext cx="2209800" cy="1492088"/>
          </a:xfrm>
          <a:prstGeom prst="rect">
            <a:avLst/>
          </a:prstGeom>
          <a:noFill/>
        </p:spPr>
      </p:pic>
      <p:pic>
        <p:nvPicPr>
          <p:cNvPr id="16" name="Picture 2" descr="http://foodsafety.suencs.com/wp-content/uploads/2009/09/egg-carton.jpg"/>
          <p:cNvPicPr>
            <a:picLocks noChangeAspect="1" noChangeArrowheads="1"/>
          </p:cNvPicPr>
          <p:nvPr/>
        </p:nvPicPr>
        <p:blipFill>
          <a:blip r:embed="rId2" cstate="print"/>
          <a:srcRect/>
          <a:stretch>
            <a:fillRect/>
          </a:stretch>
        </p:blipFill>
        <p:spPr bwMode="auto">
          <a:xfrm>
            <a:off x="3352800" y="3200400"/>
            <a:ext cx="2209800" cy="1492088"/>
          </a:xfrm>
          <a:prstGeom prst="rect">
            <a:avLst/>
          </a:prstGeom>
          <a:noFill/>
        </p:spPr>
      </p:pic>
      <p:pic>
        <p:nvPicPr>
          <p:cNvPr id="49156" name="Picture 4" descr="http://cdn.blogs.sheknows.com/homedecor.sheknows.com/2011/04/egg-carton.jpg"/>
          <p:cNvPicPr>
            <a:picLocks noChangeAspect="1" noChangeArrowheads="1"/>
          </p:cNvPicPr>
          <p:nvPr/>
        </p:nvPicPr>
        <p:blipFill>
          <a:blip r:embed="rId3" cstate="print"/>
          <a:srcRect/>
          <a:stretch>
            <a:fillRect/>
          </a:stretch>
        </p:blipFill>
        <p:spPr bwMode="auto">
          <a:xfrm>
            <a:off x="6248400" y="3048000"/>
            <a:ext cx="2476113" cy="1647826"/>
          </a:xfrm>
          <a:prstGeom prst="rect">
            <a:avLst/>
          </a:prstGeom>
          <a:noFill/>
        </p:spPr>
      </p:pic>
      <p:sp>
        <p:nvSpPr>
          <p:cNvPr id="17" name="Rectangle 16"/>
          <p:cNvSpPr/>
          <p:nvPr/>
        </p:nvSpPr>
        <p:spPr>
          <a:xfrm>
            <a:off x="2819400" y="34290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a:xfrm>
            <a:off x="5715000" y="35052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9158" name="Picture 6" descr="http://chompchomp.com/images/irregular011.jpg"/>
          <p:cNvPicPr>
            <a:picLocks noChangeAspect="1" noChangeArrowheads="1"/>
          </p:cNvPicPr>
          <p:nvPr/>
        </p:nvPicPr>
        <p:blipFill>
          <a:blip r:embed="rId4" cstate="print"/>
          <a:srcRect/>
          <a:stretch>
            <a:fillRect/>
          </a:stretch>
        </p:blipFill>
        <p:spPr bwMode="auto">
          <a:xfrm>
            <a:off x="152400" y="4572000"/>
            <a:ext cx="3048000" cy="1941401"/>
          </a:xfrm>
          <a:prstGeom prst="rect">
            <a:avLst/>
          </a:prstGeom>
          <a:noFill/>
        </p:spPr>
      </p:pic>
      <p:sp>
        <p:nvSpPr>
          <p:cNvPr id="20" name="Rectangle 19"/>
          <p:cNvSpPr/>
          <p:nvPr/>
        </p:nvSpPr>
        <p:spPr>
          <a:xfrm>
            <a:off x="1371600" y="54102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9160" name="Picture 8" descr="http://3.bp.blogspot.com/-i5Nu9nc0b3w/T9_Z3hl8RuI/AAAAAAAAArA/61D4f7muYg8/s1600/crayola-crayons.jpg"/>
          <p:cNvPicPr>
            <a:picLocks noChangeAspect="1" noChangeArrowheads="1"/>
          </p:cNvPicPr>
          <p:nvPr/>
        </p:nvPicPr>
        <p:blipFill>
          <a:blip r:embed="rId5" cstate="print"/>
          <a:srcRect/>
          <a:stretch>
            <a:fillRect/>
          </a:stretch>
        </p:blipFill>
        <p:spPr bwMode="auto">
          <a:xfrm>
            <a:off x="3733800" y="4876800"/>
            <a:ext cx="1276350" cy="1701800"/>
          </a:xfrm>
          <a:prstGeom prst="rect">
            <a:avLst/>
          </a:prstGeom>
          <a:noFill/>
        </p:spPr>
      </p:pic>
      <p:pic>
        <p:nvPicPr>
          <p:cNvPr id="49162" name="Picture 10" descr="http://www.phonics.net.au/images/days-of-the-week1.jpg"/>
          <p:cNvPicPr>
            <a:picLocks noChangeAspect="1" noChangeArrowheads="1"/>
          </p:cNvPicPr>
          <p:nvPr/>
        </p:nvPicPr>
        <p:blipFill>
          <a:blip r:embed="rId6" cstate="print"/>
          <a:srcRect l="8260" t="17518" r="9141" b="12409"/>
          <a:stretch>
            <a:fillRect/>
          </a:stretch>
        </p:blipFill>
        <p:spPr bwMode="auto">
          <a:xfrm>
            <a:off x="5486400" y="4724400"/>
            <a:ext cx="1524000" cy="1828800"/>
          </a:xfrm>
          <a:prstGeom prst="rect">
            <a:avLst/>
          </a:prstGeom>
          <a:noFill/>
        </p:spPr>
      </p:pic>
      <p:pic>
        <p:nvPicPr>
          <p:cNvPr id="23" name="Picture 10" descr="http://www.phonics.net.au/images/days-of-the-week1.jpg"/>
          <p:cNvPicPr>
            <a:picLocks noChangeAspect="1" noChangeArrowheads="1"/>
          </p:cNvPicPr>
          <p:nvPr/>
        </p:nvPicPr>
        <p:blipFill>
          <a:blip r:embed="rId6" cstate="print"/>
          <a:srcRect l="8260" t="17518" r="9141" b="12409"/>
          <a:stretch>
            <a:fillRect/>
          </a:stretch>
        </p:blipFill>
        <p:spPr bwMode="auto">
          <a:xfrm>
            <a:off x="7162800" y="4419600"/>
            <a:ext cx="1524000" cy="18288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7162800" cy="36576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Doubles  </a:t>
            </a:r>
            <a:endParaRPr lang="en-US" dirty="0"/>
          </a:p>
        </p:txBody>
      </p:sp>
      <p:pic>
        <p:nvPicPr>
          <p:cNvPr id="55298" name="Picture 2" descr="http://ts4.mm.bing.net/th?id=H.5016114678202535&amp;pid=1.7&amp;w=131&amp;h=139&amp;c=7&amp;rs=1"/>
          <p:cNvPicPr>
            <a:picLocks noChangeAspect="1" noChangeArrowheads="1"/>
          </p:cNvPicPr>
          <p:nvPr/>
        </p:nvPicPr>
        <p:blipFill>
          <a:blip r:embed="rId4" cstate="print"/>
          <a:srcRect/>
          <a:stretch>
            <a:fillRect/>
          </a:stretch>
        </p:blipFill>
        <p:spPr bwMode="auto">
          <a:xfrm>
            <a:off x="7896225" y="0"/>
            <a:ext cx="1247775" cy="1323975"/>
          </a:xfrm>
          <a:prstGeom prst="rect">
            <a:avLst/>
          </a:prstGeom>
          <a:noFill/>
        </p:spPr>
      </p:pic>
      <p:sp>
        <p:nvSpPr>
          <p:cNvPr id="24" name="Rounded Rectangle 23"/>
          <p:cNvSpPr/>
          <p:nvPr/>
        </p:nvSpPr>
        <p:spPr>
          <a:xfrm>
            <a:off x="1066800" y="17526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5240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8194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2098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5240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8956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4343400" y="1295400"/>
            <a:ext cx="0" cy="36576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5181600"/>
            <a:ext cx="3048000" cy="369332"/>
          </a:xfrm>
          <a:prstGeom prst="rect">
            <a:avLst/>
          </a:prstGeom>
          <a:noFill/>
        </p:spPr>
        <p:txBody>
          <a:bodyPr wrap="square" rtlCol="0">
            <a:spAutoFit/>
          </a:bodyPr>
          <a:lstStyle/>
          <a:p>
            <a:r>
              <a:rPr lang="en-US" dirty="0" smtClean="0"/>
              <a:t>Say the number you see</a:t>
            </a:r>
            <a:endParaRPr lang="en-US" dirty="0"/>
          </a:p>
        </p:txBody>
      </p:sp>
      <p:sp>
        <p:nvSpPr>
          <p:cNvPr id="36" name="TextBox 35"/>
          <p:cNvSpPr txBox="1"/>
          <p:nvPr/>
        </p:nvSpPr>
        <p:spPr>
          <a:xfrm>
            <a:off x="3886200" y="5257800"/>
            <a:ext cx="2209800" cy="923330"/>
          </a:xfrm>
          <a:prstGeom prst="rect">
            <a:avLst/>
          </a:prstGeom>
          <a:noFill/>
        </p:spPr>
        <p:txBody>
          <a:bodyPr wrap="square" rtlCol="0">
            <a:spAutoFit/>
          </a:bodyPr>
          <a:lstStyle/>
          <a:p>
            <a:r>
              <a:rPr lang="en-US" dirty="0" smtClean="0"/>
              <a:t>(reveal second number) </a:t>
            </a:r>
          </a:p>
          <a:p>
            <a:r>
              <a:rPr lang="en-US" dirty="0" smtClean="0"/>
              <a:t>what is the fact? </a:t>
            </a:r>
            <a:endParaRPr lang="en-US" dirty="0"/>
          </a:p>
        </p:txBody>
      </p:sp>
      <p:sp>
        <p:nvSpPr>
          <p:cNvPr id="37" name="TextBox 36"/>
          <p:cNvSpPr txBox="1"/>
          <p:nvPr/>
        </p:nvSpPr>
        <p:spPr>
          <a:xfrm>
            <a:off x="6477000" y="5257800"/>
            <a:ext cx="2209800" cy="369332"/>
          </a:xfrm>
          <a:prstGeom prst="rect">
            <a:avLst/>
          </a:prstGeom>
          <a:noFill/>
        </p:spPr>
        <p:txBody>
          <a:bodyPr wrap="square" rtlCol="0">
            <a:spAutoFit/>
          </a:bodyPr>
          <a:lstStyle/>
          <a:p>
            <a:r>
              <a:rPr lang="en-US" dirty="0" smtClean="0"/>
              <a:t>Write the fact  </a:t>
            </a:r>
            <a:endParaRPr lang="en-US" dirty="0"/>
          </a:p>
        </p:txBody>
      </p:sp>
      <p:sp>
        <p:nvSpPr>
          <p:cNvPr id="19" name="Rounded Rectangle 18"/>
          <p:cNvSpPr/>
          <p:nvPr/>
        </p:nvSpPr>
        <p:spPr>
          <a:xfrm>
            <a:off x="4572000" y="18288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0292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3246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7150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0292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4008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33" name="Oval 32"/>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39" name="Oval 38"/>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Doubles Video -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28545313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normAutofit/>
          </a:bodyPr>
          <a:lstStyle/>
          <a:p>
            <a:r>
              <a:rPr lang="en-US" dirty="0"/>
              <a:t>Move onto Doubles +1</a:t>
            </a:r>
            <a:endParaRPr lang="en-US" dirty="0"/>
          </a:p>
        </p:txBody>
      </p:sp>
      <p:sp>
        <p:nvSpPr>
          <p:cNvPr id="3" name="Rectangle 2"/>
          <p:cNvSpPr/>
          <p:nvPr/>
        </p:nvSpPr>
        <p:spPr>
          <a:xfrm>
            <a:off x="685800" y="1066800"/>
            <a:ext cx="7924800" cy="1754326"/>
          </a:xfrm>
          <a:prstGeom prst="rect">
            <a:avLst/>
          </a:prstGeom>
        </p:spPr>
        <p:txBody>
          <a:bodyPr wrap="square">
            <a:spAutoFit/>
          </a:bodyPr>
          <a:lstStyle/>
          <a:p>
            <a:r>
              <a:rPr lang="en-US" dirty="0" smtClean="0"/>
              <a:t>To use the near doubles strategy a student first has to master the doubles. Then, if the double is known, they use that and count up or down one to find the near double. </a:t>
            </a:r>
            <a:br>
              <a:rPr lang="en-US" dirty="0" smtClean="0"/>
            </a:br>
            <a:r>
              <a:rPr lang="en-US" dirty="0" smtClean="0"/>
              <a:t>Example: 4 + 4 = 8 5 + 4 = 9 (count up one)</a:t>
            </a:r>
            <a:br>
              <a:rPr lang="en-US" dirty="0" smtClean="0"/>
            </a:br>
            <a:r>
              <a:rPr lang="en-US" dirty="0" smtClean="0"/>
              <a:t>Or: 4 + 4 = 8 so 4 + 3 = 7 (count down one) </a:t>
            </a:r>
            <a:br>
              <a:rPr lang="en-US" dirty="0" smtClean="0"/>
            </a:br>
            <a:endParaRPr lang="en-US" dirty="0"/>
          </a:p>
        </p:txBody>
      </p:sp>
      <p:sp>
        <p:nvSpPr>
          <p:cNvPr id="14" name="Rectangle 13"/>
          <p:cNvSpPr/>
          <p:nvPr/>
        </p:nvSpPr>
        <p:spPr>
          <a:xfrm>
            <a:off x="739185" y="2514600"/>
            <a:ext cx="314701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If 4+4 = 8</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15" name="Straight Arrow Connector 14"/>
          <p:cNvCxnSpPr/>
          <p:nvPr/>
        </p:nvCxnSpPr>
        <p:spPr>
          <a:xfrm>
            <a:off x="609600" y="3733800"/>
            <a:ext cx="73914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143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524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905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86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667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048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429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810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191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572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953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34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096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477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858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3152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09600" y="4114800"/>
            <a:ext cx="7620000" cy="381000"/>
          </a:xfrm>
          <a:prstGeom prst="rect">
            <a:avLst/>
          </a:prstGeom>
          <a:noFill/>
        </p:spPr>
        <p:txBody>
          <a:bodyPr wrap="square" rtlCol="0">
            <a:spAutoFit/>
          </a:bodyPr>
          <a:lstStyle/>
          <a:p>
            <a:r>
              <a:rPr lang="en-US" dirty="0" smtClean="0"/>
              <a:t>     -2    -1   0    1    2    3    4    5     6    7    8    9   10  11  12  13   14</a:t>
            </a:r>
            <a:endParaRPr lang="en-US" dirty="0"/>
          </a:p>
        </p:txBody>
      </p:sp>
      <p:sp>
        <p:nvSpPr>
          <p:cNvPr id="39" name="Rectangle 38"/>
          <p:cNvSpPr/>
          <p:nvPr/>
        </p:nvSpPr>
        <p:spPr>
          <a:xfrm>
            <a:off x="4348639" y="2514600"/>
            <a:ext cx="41857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 5+4 = 9</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0" name="Oval 39"/>
          <p:cNvSpPr/>
          <p:nvPr/>
        </p:nvSpPr>
        <p:spPr>
          <a:xfrm>
            <a:off x="4800600" y="35814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Block Arc 41"/>
          <p:cNvSpPr/>
          <p:nvPr/>
        </p:nvSpPr>
        <p:spPr>
          <a:xfrm>
            <a:off x="4876800" y="3352800"/>
            <a:ext cx="381000" cy="457200"/>
          </a:xfrm>
          <a:prstGeom prst="blockArc">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43" name="Oval 42"/>
          <p:cNvSpPr/>
          <p:nvPr/>
        </p:nvSpPr>
        <p:spPr>
          <a:xfrm>
            <a:off x="5181600" y="35814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62985" y="4495800"/>
            <a:ext cx="314701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If 4+4 = 8</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45" name="Straight Arrow Connector 44"/>
          <p:cNvCxnSpPr/>
          <p:nvPr/>
        </p:nvCxnSpPr>
        <p:spPr>
          <a:xfrm>
            <a:off x="533400" y="5715000"/>
            <a:ext cx="73914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066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447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828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209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590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971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352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733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114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495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876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257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638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019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00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2390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533400" y="6096000"/>
            <a:ext cx="7620000" cy="381000"/>
          </a:xfrm>
          <a:prstGeom prst="rect">
            <a:avLst/>
          </a:prstGeom>
          <a:noFill/>
        </p:spPr>
        <p:txBody>
          <a:bodyPr wrap="square" rtlCol="0">
            <a:spAutoFit/>
          </a:bodyPr>
          <a:lstStyle/>
          <a:p>
            <a:r>
              <a:rPr lang="en-US" dirty="0" smtClean="0"/>
              <a:t>     -2    -1   0    1    2    3    4    5     6    7    8    9   10  11  12  13   14</a:t>
            </a:r>
            <a:endParaRPr lang="en-US" dirty="0"/>
          </a:p>
        </p:txBody>
      </p:sp>
      <p:sp>
        <p:nvSpPr>
          <p:cNvPr id="64" name="Rectangle 63"/>
          <p:cNvSpPr/>
          <p:nvPr/>
        </p:nvSpPr>
        <p:spPr>
          <a:xfrm>
            <a:off x="4272439" y="4495800"/>
            <a:ext cx="41857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 3+4 = 7</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5" name="Oval 64"/>
          <p:cNvSpPr/>
          <p:nvPr/>
        </p:nvSpPr>
        <p:spPr>
          <a:xfrm>
            <a:off x="4724400" y="55626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Block Arc 65"/>
          <p:cNvSpPr/>
          <p:nvPr/>
        </p:nvSpPr>
        <p:spPr>
          <a:xfrm>
            <a:off x="4419600" y="5334000"/>
            <a:ext cx="381000" cy="457200"/>
          </a:xfrm>
          <a:prstGeom prst="blockArc">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67" name="Oval 66"/>
          <p:cNvSpPr/>
          <p:nvPr/>
        </p:nvSpPr>
        <p:spPr>
          <a:xfrm>
            <a:off x="4343400" y="55626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Doubles + 2</a:t>
            </a:r>
            <a:endParaRPr lang="en-US" dirty="0"/>
          </a:p>
        </p:txBody>
      </p:sp>
      <p:sp>
        <p:nvSpPr>
          <p:cNvPr id="3" name="Rectangle 2"/>
          <p:cNvSpPr/>
          <p:nvPr/>
        </p:nvSpPr>
        <p:spPr>
          <a:xfrm>
            <a:off x="685800" y="1066800"/>
            <a:ext cx="7924800" cy="2585323"/>
          </a:xfrm>
          <a:prstGeom prst="rect">
            <a:avLst/>
          </a:prstGeom>
        </p:spPr>
        <p:txBody>
          <a:bodyPr wrap="square">
            <a:spAutoFit/>
          </a:bodyPr>
          <a:lstStyle/>
          <a:p>
            <a:r>
              <a:rPr lang="en-US" dirty="0" smtClean="0"/>
              <a:t>To add fives look for the five in both numbers to make a ten then count on the extra digits. </a:t>
            </a:r>
          </a:p>
          <a:p>
            <a:r>
              <a:rPr lang="en-US" dirty="0" smtClean="0"/>
              <a:t>Example: 5 + 7 = (10 + 2) = 12</a:t>
            </a:r>
          </a:p>
          <a:p>
            <a:r>
              <a:rPr lang="en-US" dirty="0" smtClean="0"/>
              <a:t>5 + 8 = 5 + 5 + 3 = 13 </a:t>
            </a:r>
          </a:p>
          <a:p>
            <a:r>
              <a:rPr lang="en-US" dirty="0" smtClean="0"/>
              <a:t>Students who can see the five in 8 should have no difficulty. Students who can’t visualize numbers will find this hard. Most students can be taught to do this with some extra work. </a:t>
            </a:r>
          </a:p>
          <a:p>
            <a:r>
              <a:rPr lang="en-US" dirty="0" smtClean="0"/>
              <a:t/>
            </a:r>
            <a:br>
              <a:rPr lang="en-US" dirty="0" smtClean="0"/>
            </a:br>
            <a:endParaRPr lang="en-US" dirty="0"/>
          </a:p>
        </p:txBody>
      </p:sp>
      <p:pic>
        <p:nvPicPr>
          <p:cNvPr id="52226" name="Picture 2" descr="C:\Users\rfrantu.DPSUSER\AppData\Local\Microsoft\Windows\Temporary Internet Files\Content.IE5\3SHZE2XY\MC900445118[1].wmf"/>
          <p:cNvPicPr>
            <a:picLocks noChangeAspect="1" noChangeArrowheads="1"/>
          </p:cNvPicPr>
          <p:nvPr/>
        </p:nvPicPr>
        <p:blipFill>
          <a:blip r:embed="rId2" cstate="print"/>
          <a:srcRect/>
          <a:stretch>
            <a:fillRect/>
          </a:stretch>
        </p:blipFill>
        <p:spPr bwMode="auto">
          <a:xfrm>
            <a:off x="1828800" y="4572000"/>
            <a:ext cx="707746" cy="1698041"/>
          </a:xfrm>
          <a:prstGeom prst="rect">
            <a:avLst/>
          </a:prstGeom>
          <a:noFill/>
        </p:spPr>
      </p:pic>
      <p:sp>
        <p:nvSpPr>
          <p:cNvPr id="68" name="Cloud Callout 67"/>
          <p:cNvSpPr/>
          <p:nvPr/>
        </p:nvSpPr>
        <p:spPr>
          <a:xfrm>
            <a:off x="2895600" y="2819400"/>
            <a:ext cx="5105400" cy="2819400"/>
          </a:xfrm>
          <a:prstGeom prst="cloudCallout">
            <a:avLst>
              <a:gd name="adj1" fmla="val -55419"/>
              <a:gd name="adj2" fmla="val 15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5+7</a:t>
            </a:r>
          </a:p>
          <a:p>
            <a:pPr algn="ctr"/>
            <a:r>
              <a:rPr lang="en-US" sz="4000" dirty="0" smtClean="0"/>
              <a:t>5+5+2</a:t>
            </a:r>
          </a:p>
          <a:p>
            <a:pPr algn="ctr"/>
            <a:r>
              <a:rPr lang="en-US" sz="4000" dirty="0" smtClean="0"/>
              <a:t>10+2</a:t>
            </a:r>
          </a:p>
          <a:p>
            <a:pPr algn="ct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2209800"/>
            <a:ext cx="7848600" cy="27432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47712" y="752475"/>
            <a:ext cx="7772400" cy="1143000"/>
          </a:xfrm>
        </p:spPr>
        <p:txBody>
          <a:bodyPr>
            <a:normAutofit fontScale="90000"/>
          </a:bodyPr>
          <a:lstStyle/>
          <a:p>
            <a:r>
              <a:rPr lang="en-US" dirty="0" err="1" smtClean="0"/>
              <a:t>Origo</a:t>
            </a:r>
            <a:r>
              <a:rPr lang="en-US" dirty="0" smtClean="0"/>
              <a:t> Box of Facts- Near Doubles </a:t>
            </a:r>
            <a:endParaRPr lang="en-US" dirty="0"/>
          </a:p>
        </p:txBody>
      </p:sp>
      <p:pic>
        <p:nvPicPr>
          <p:cNvPr id="55298" name="Picture 2" descr="http://ts4.mm.bing.net/th?id=H.5016114678202535&amp;pid=1.7&amp;w=131&amp;h=139&amp;c=7&amp;rs=1"/>
          <p:cNvPicPr>
            <a:picLocks noChangeAspect="1" noChangeArrowheads="1"/>
          </p:cNvPicPr>
          <p:nvPr/>
        </p:nvPicPr>
        <p:blipFill>
          <a:blip r:embed="rId4" cstate="print"/>
          <a:srcRect/>
          <a:stretch>
            <a:fillRect/>
          </a:stretch>
        </p:blipFill>
        <p:spPr bwMode="auto">
          <a:xfrm>
            <a:off x="7896225" y="0"/>
            <a:ext cx="1247775" cy="1323975"/>
          </a:xfrm>
          <a:prstGeom prst="rect">
            <a:avLst/>
          </a:prstGeom>
          <a:noFill/>
        </p:spPr>
      </p:pic>
      <p:sp>
        <p:nvSpPr>
          <p:cNvPr id="24" name="Rounded Rectangle 23"/>
          <p:cNvSpPr/>
          <p:nvPr/>
        </p:nvSpPr>
        <p:spPr>
          <a:xfrm>
            <a:off x="1066800" y="2419350"/>
            <a:ext cx="2209800" cy="230505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30756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51460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38376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51460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429000" y="2209800"/>
            <a:ext cx="0" cy="2743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how can you figure out the total number of dots without counting </a:t>
            </a:r>
            <a:endParaRPr lang="en-US" dirty="0"/>
          </a:p>
        </p:txBody>
      </p:sp>
      <p:sp>
        <p:nvSpPr>
          <p:cNvPr id="36" name="TextBox 35"/>
          <p:cNvSpPr txBox="1"/>
          <p:nvPr/>
        </p:nvSpPr>
        <p:spPr>
          <a:xfrm>
            <a:off x="3886200" y="5257800"/>
            <a:ext cx="2209800" cy="646331"/>
          </a:xfrm>
          <a:prstGeom prst="rect">
            <a:avLst/>
          </a:prstGeom>
          <a:noFill/>
        </p:spPr>
        <p:txBody>
          <a:bodyPr wrap="square" rtlCol="0">
            <a:spAutoFit/>
          </a:bodyPr>
          <a:lstStyle/>
          <a:p>
            <a:r>
              <a:rPr lang="en-US" dirty="0" smtClean="0"/>
              <a:t>open the flap to reveal the double </a:t>
            </a:r>
            <a:endParaRPr lang="en-US" dirty="0"/>
          </a:p>
        </p:txBody>
      </p:sp>
      <p:sp>
        <p:nvSpPr>
          <p:cNvPr id="37" name="TextBox 36"/>
          <p:cNvSpPr txBox="1"/>
          <p:nvPr/>
        </p:nvSpPr>
        <p:spPr>
          <a:xfrm>
            <a:off x="6477000" y="5257800"/>
            <a:ext cx="2209800" cy="369332"/>
          </a:xfrm>
          <a:prstGeom prst="rect">
            <a:avLst/>
          </a:prstGeom>
          <a:noFill/>
        </p:spPr>
        <p:txBody>
          <a:bodyPr wrap="square" rtlCol="0">
            <a:spAutoFit/>
          </a:bodyPr>
          <a:lstStyle/>
          <a:p>
            <a:r>
              <a:rPr lang="en-US" dirty="0" smtClean="0"/>
              <a:t>Write the fact  </a:t>
            </a:r>
            <a:endParaRPr lang="en-US" dirty="0"/>
          </a:p>
        </p:txBody>
      </p:sp>
      <p:sp>
        <p:nvSpPr>
          <p:cNvPr id="25" name="Rounded Rectangle 24"/>
          <p:cNvSpPr/>
          <p:nvPr/>
        </p:nvSpPr>
        <p:spPr>
          <a:xfrm>
            <a:off x="3657600" y="2419350"/>
            <a:ext cx="2209800" cy="230505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89836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10540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97456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10540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p:nvPr/>
        </p:nvCxnSpPr>
        <p:spPr>
          <a:xfrm>
            <a:off x="6019800" y="2209800"/>
            <a:ext cx="0" cy="2743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495800" y="3276600"/>
            <a:ext cx="44504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23" name="Oval 22"/>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31" name="Oval 3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2"/>
                                        </p:tgtEl>
                                        <p:attrNameLst>
                                          <p:attrName>ppt_x</p:attrName>
                                        </p:attrNameLst>
                                      </p:cBhvr>
                                      <p:tavLst>
                                        <p:tav tm="0">
                                          <p:val>
                                            <p:strVal val="ppt_x"/>
                                          </p:val>
                                        </p:tav>
                                        <p:tav tm="100000">
                                          <p:val>
                                            <p:strVal val="ppt_x"/>
                                          </p:val>
                                        </p:tav>
                                      </p:tavLst>
                                    </p:anim>
                                    <p:anim calcmode="lin" valueType="num">
                                      <p:cBhvr additive="base">
                                        <p:cTn id="7" dur="500"/>
                                        <p:tgtEl>
                                          <p:spTgt spid="42"/>
                                        </p:tgtEl>
                                        <p:attrNameLst>
                                          <p:attrName>ppt_y</p:attrName>
                                        </p:attrNameLst>
                                      </p:cBhvr>
                                      <p:tavLst>
                                        <p:tav tm="0">
                                          <p:val>
                                            <p:strVal val="ppt_y"/>
                                          </p:val>
                                        </p:tav>
                                        <p:tav tm="100000">
                                          <p:val>
                                            <p:strVal val="1+ppt_h/2"/>
                                          </p:val>
                                        </p:tav>
                                      </p:tavLst>
                                    </p:anim>
                                    <p:set>
                                      <p:cBhvr>
                                        <p:cTn id="8"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a:bodyPr>
          <a:lstStyle/>
          <a:p>
            <a:r>
              <a:rPr lang="en-US" sz="3200" b="1" dirty="0" smtClean="0"/>
              <a:t>How long is that unit?</a:t>
            </a:r>
            <a:endParaRPr lang="en-US" sz="3200" b="1" dirty="0"/>
          </a:p>
        </p:txBody>
      </p:sp>
      <p:sp>
        <p:nvSpPr>
          <p:cNvPr id="3" name="Rectangle 2"/>
          <p:cNvSpPr/>
          <p:nvPr/>
        </p:nvSpPr>
        <p:spPr>
          <a:xfrm>
            <a:off x="228600" y="1676400"/>
            <a:ext cx="8512266" cy="1754326"/>
          </a:xfrm>
          <a:prstGeom prst="rect">
            <a:avLst/>
          </a:prstGeom>
          <a:noFill/>
        </p:spPr>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Move as fast as you can,</a:t>
            </a:r>
          </a:p>
          <a:p>
            <a:pPr algn="ct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But as slow as you must!</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graphicFrame>
        <p:nvGraphicFramePr>
          <p:cNvPr id="4" name="Table 3"/>
          <p:cNvGraphicFramePr>
            <a:graphicFrameLocks noGrp="1"/>
          </p:cNvGraphicFramePr>
          <p:nvPr>
            <p:extLst>
              <p:ext uri="{D42A27DB-BD31-4B8C-83A1-F6EECF244321}">
                <p14:modId xmlns:p14="http://schemas.microsoft.com/office/powerpoint/2010/main" val="1746798547"/>
              </p:ext>
            </p:extLst>
          </p:nvPr>
        </p:nvGraphicFramePr>
        <p:xfrm>
          <a:off x="685800" y="3430726"/>
          <a:ext cx="7620000" cy="2817676"/>
        </p:xfrm>
        <a:graphic>
          <a:graphicData uri="http://schemas.openxmlformats.org/drawingml/2006/table">
            <a:tbl>
              <a:tblPr firstRow="1" bandRow="1">
                <a:tableStyleId>{5C22544A-7EE6-4342-B048-85BDC9FD1C3A}</a:tableStyleId>
              </a:tblPr>
              <a:tblGrid>
                <a:gridCol w="3810000"/>
                <a:gridCol w="3810000"/>
              </a:tblGrid>
              <a:tr h="704419">
                <a:tc>
                  <a:txBody>
                    <a:bodyPr/>
                    <a:lstStyle/>
                    <a:p>
                      <a:r>
                        <a:rPr lang="en-US" dirty="0" smtClean="0"/>
                        <a:t>Cognitive Ability </a:t>
                      </a:r>
                      <a:endParaRPr lang="en-US" dirty="0"/>
                    </a:p>
                  </a:txBody>
                  <a:tcPr/>
                </a:tc>
                <a:tc>
                  <a:txBody>
                    <a:bodyPr/>
                    <a:lstStyle/>
                    <a:p>
                      <a:r>
                        <a:rPr lang="en-US" dirty="0" smtClean="0"/>
                        <a:t>Estimated Amount of Time </a:t>
                      </a:r>
                      <a:endParaRPr lang="en-US" dirty="0"/>
                    </a:p>
                  </a:txBody>
                  <a:tcPr/>
                </a:tc>
              </a:tr>
              <a:tr h="704419">
                <a:tc>
                  <a:txBody>
                    <a:bodyPr/>
                    <a:lstStyle/>
                    <a:p>
                      <a:r>
                        <a:rPr lang="en-US" dirty="0" smtClean="0"/>
                        <a:t>Strong fluid</a:t>
                      </a:r>
                      <a:r>
                        <a:rPr lang="en-US" baseline="0" dirty="0" smtClean="0"/>
                        <a:t> reasoning, memory and executive functioning </a:t>
                      </a:r>
                      <a:endParaRPr lang="en-US" dirty="0"/>
                    </a:p>
                  </a:txBody>
                  <a:tcPr/>
                </a:tc>
                <a:tc>
                  <a:txBody>
                    <a:bodyPr/>
                    <a:lstStyle/>
                    <a:p>
                      <a:r>
                        <a:rPr lang="en-US" dirty="0" smtClean="0"/>
                        <a:t>30</a:t>
                      </a:r>
                      <a:r>
                        <a:rPr lang="en-US" baseline="0" dirty="0" smtClean="0"/>
                        <a:t> min</a:t>
                      </a:r>
                      <a:endParaRPr lang="en-US" dirty="0"/>
                    </a:p>
                  </a:txBody>
                  <a:tcPr/>
                </a:tc>
              </a:tr>
              <a:tr h="704419">
                <a:tc>
                  <a:txBody>
                    <a:bodyPr/>
                    <a:lstStyle/>
                    <a:p>
                      <a:r>
                        <a:rPr lang="en-US" dirty="0" smtClean="0"/>
                        <a:t>Weak</a:t>
                      </a:r>
                      <a:r>
                        <a:rPr lang="en-US" baseline="0" dirty="0" smtClean="0"/>
                        <a:t> reasoning, strong memory and executive functioning </a:t>
                      </a:r>
                      <a:endParaRPr lang="en-US" dirty="0"/>
                    </a:p>
                  </a:txBody>
                  <a:tcPr/>
                </a:tc>
                <a:tc>
                  <a:txBody>
                    <a:bodyPr/>
                    <a:lstStyle/>
                    <a:p>
                      <a:r>
                        <a:rPr lang="en-US" dirty="0" smtClean="0"/>
                        <a:t>90 min </a:t>
                      </a:r>
                      <a:endParaRPr lang="en-US" dirty="0"/>
                    </a:p>
                  </a:txBody>
                  <a:tcPr/>
                </a:tc>
              </a:tr>
              <a:tr h="704419">
                <a:tc>
                  <a:txBody>
                    <a:bodyPr/>
                    <a:lstStyle/>
                    <a:p>
                      <a:r>
                        <a:rPr lang="en-US" dirty="0" smtClean="0"/>
                        <a:t>Weak reasoning, memory</a:t>
                      </a:r>
                      <a:r>
                        <a:rPr lang="en-US" baseline="0" dirty="0" smtClean="0"/>
                        <a:t> and executive functioning </a:t>
                      </a:r>
                      <a:endParaRPr lang="en-US" dirty="0"/>
                    </a:p>
                  </a:txBody>
                  <a:tcPr/>
                </a:tc>
                <a:tc>
                  <a:txBody>
                    <a:bodyPr/>
                    <a:lstStyle/>
                    <a:p>
                      <a:r>
                        <a:rPr lang="en-US" dirty="0" smtClean="0"/>
                        <a:t>120 min</a:t>
                      </a:r>
                      <a:endParaRPr lang="en-US" dirty="0"/>
                    </a:p>
                  </a:txBody>
                  <a:tcPr/>
                </a:tc>
              </a:tr>
            </a:tbl>
          </a:graphicData>
        </a:graphic>
      </p:graphicFrame>
    </p:spTree>
    <p:extLst>
      <p:ext uri="{BB962C8B-B14F-4D97-AF65-F5344CB8AC3E}">
        <p14:creationId xmlns:p14="http://schemas.microsoft.com/office/powerpoint/2010/main" val="21311335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09600"/>
            <a:ext cx="7024744" cy="572536"/>
          </a:xfrm>
        </p:spPr>
        <p:txBody>
          <a:bodyPr>
            <a:normAutofit fontScale="90000"/>
          </a:bodyPr>
          <a:lstStyle/>
          <a:p>
            <a:r>
              <a:rPr lang="en-US" sz="3200" b="1" dirty="0" smtClean="0"/>
              <a:t>Assessment for the Unit</a:t>
            </a:r>
            <a:endParaRPr lang="en-US" sz="3200" b="1" dirty="0"/>
          </a:p>
        </p:txBody>
      </p:sp>
      <p:sp>
        <p:nvSpPr>
          <p:cNvPr id="4" name="TextBox 3"/>
          <p:cNvSpPr txBox="1"/>
          <p:nvPr/>
        </p:nvSpPr>
        <p:spPr>
          <a:xfrm>
            <a:off x="762000" y="1295400"/>
            <a:ext cx="2438400" cy="369332"/>
          </a:xfrm>
          <a:prstGeom prst="rect">
            <a:avLst/>
          </a:prstGeom>
          <a:noFill/>
        </p:spPr>
        <p:txBody>
          <a:bodyPr wrap="square" rtlCol="0">
            <a:spAutoFit/>
          </a:bodyPr>
          <a:lstStyle/>
          <a:p>
            <a:r>
              <a:rPr lang="en-US" dirty="0" smtClean="0"/>
              <a:t>Written Task</a:t>
            </a:r>
            <a:endParaRPr lang="en-US" dirty="0"/>
          </a:p>
        </p:txBody>
      </p:sp>
      <p:sp>
        <p:nvSpPr>
          <p:cNvPr id="5" name="TextBox 4"/>
          <p:cNvSpPr txBox="1"/>
          <p:nvPr/>
        </p:nvSpPr>
        <p:spPr>
          <a:xfrm>
            <a:off x="6019800" y="1295400"/>
            <a:ext cx="2438400" cy="369332"/>
          </a:xfrm>
          <a:prstGeom prst="rect">
            <a:avLst/>
          </a:prstGeom>
          <a:noFill/>
        </p:spPr>
        <p:txBody>
          <a:bodyPr wrap="square" rtlCol="0">
            <a:spAutoFit/>
          </a:bodyPr>
          <a:lstStyle/>
          <a:p>
            <a:r>
              <a:rPr lang="en-US" dirty="0" smtClean="0"/>
              <a:t>Multiple Choice</a:t>
            </a:r>
            <a:endParaRPr lang="en-US" dirty="0"/>
          </a:p>
        </p:txBody>
      </p:sp>
      <p:sp>
        <p:nvSpPr>
          <p:cNvPr id="6" name="TextBox 5"/>
          <p:cNvSpPr txBox="1"/>
          <p:nvPr/>
        </p:nvSpPr>
        <p:spPr>
          <a:xfrm>
            <a:off x="3323832" y="4270819"/>
            <a:ext cx="2438400" cy="369332"/>
          </a:xfrm>
          <a:prstGeom prst="rect">
            <a:avLst/>
          </a:prstGeom>
          <a:noFill/>
        </p:spPr>
        <p:txBody>
          <a:bodyPr wrap="square" rtlCol="0">
            <a:spAutoFit/>
          </a:bodyPr>
          <a:lstStyle/>
          <a:p>
            <a:r>
              <a:rPr lang="en-US" dirty="0" smtClean="0"/>
              <a:t>Personal Interview </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6432" y="4693916"/>
            <a:ext cx="6048768" cy="178308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771" y="1561521"/>
            <a:ext cx="2217257" cy="295487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5854" y="1656849"/>
            <a:ext cx="2107546" cy="2743200"/>
          </a:xfrm>
          <a:prstGeom prst="rect">
            <a:avLst/>
          </a:prstGeom>
        </p:spPr>
      </p:pic>
    </p:spTree>
    <p:extLst>
      <p:ext uri="{BB962C8B-B14F-4D97-AF65-F5344CB8AC3E}">
        <p14:creationId xmlns:p14="http://schemas.microsoft.com/office/powerpoint/2010/main" val="10536095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34424" y="1981200"/>
            <a:ext cx="3300984" cy="3429000"/>
          </a:xfrm>
        </p:spPr>
        <p:txBody>
          <a:bodyPr>
            <a:normAutofit/>
          </a:bodyPr>
          <a:lstStyle/>
          <a:p>
            <a:r>
              <a:rPr lang="en-US" dirty="0" smtClean="0"/>
              <a:t>Digging deeper into the box of Facts?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2561485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Bridge to 10-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40252833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a:bodyPr>
          <a:lstStyle/>
          <a:p>
            <a:r>
              <a:rPr lang="en-US" sz="2800" b="1" dirty="0" smtClean="0"/>
              <a:t>Using money to interpret remainders </a:t>
            </a:r>
            <a:endParaRPr lang="en-US" sz="2800" b="1" dirty="0"/>
          </a:p>
        </p:txBody>
      </p:sp>
      <p:sp>
        <p:nvSpPr>
          <p:cNvPr id="3" name="Rectangle 2"/>
          <p:cNvSpPr/>
          <p:nvPr/>
        </p:nvSpPr>
        <p:spPr>
          <a:xfrm>
            <a:off x="1385076" y="1828800"/>
            <a:ext cx="637386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$8.00 + .50 = $8.50</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pSp>
        <p:nvGrpSpPr>
          <p:cNvPr id="6" name="Group 5"/>
          <p:cNvGrpSpPr/>
          <p:nvPr/>
        </p:nvGrpSpPr>
        <p:grpSpPr>
          <a:xfrm>
            <a:off x="304800" y="2953888"/>
            <a:ext cx="3703257" cy="4247317"/>
            <a:chOff x="304800" y="2953888"/>
            <a:chExt cx="3703257" cy="4247317"/>
          </a:xfrm>
        </p:grpSpPr>
        <p:sp>
          <p:nvSpPr>
            <p:cNvPr id="4" name="Rectangle 3"/>
            <p:cNvSpPr/>
            <p:nvPr/>
          </p:nvSpPr>
          <p:spPr>
            <a:xfrm>
              <a:off x="304800" y="2953888"/>
              <a:ext cx="3703257" cy="4247317"/>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8 r 2 </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4 34</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32 </a:t>
              </a:r>
            </a:p>
            <a:p>
              <a:pPr algn="ctr"/>
              <a:r>
                <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2</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Freeform 4"/>
            <p:cNvSpPr/>
            <p:nvPr/>
          </p:nvSpPr>
          <p:spPr>
            <a:xfrm>
              <a:off x="1828800" y="3810000"/>
              <a:ext cx="1595718" cy="738725"/>
            </a:xfrm>
            <a:custGeom>
              <a:avLst/>
              <a:gdLst>
                <a:gd name="connsiteX0" fmla="*/ 0 w 1595718"/>
                <a:gd name="connsiteY0" fmla="*/ 738725 h 738725"/>
                <a:gd name="connsiteX1" fmla="*/ 215153 w 1595718"/>
                <a:gd name="connsiteY1" fmla="*/ 667007 h 738725"/>
                <a:gd name="connsiteX2" fmla="*/ 233082 w 1595718"/>
                <a:gd name="connsiteY2" fmla="*/ 613219 h 738725"/>
                <a:gd name="connsiteX3" fmla="*/ 197224 w 1595718"/>
                <a:gd name="connsiteY3" fmla="*/ 164984 h 738725"/>
                <a:gd name="connsiteX4" fmla="*/ 161365 w 1595718"/>
                <a:gd name="connsiteY4" fmla="*/ 57407 h 738725"/>
                <a:gd name="connsiteX5" fmla="*/ 125506 w 1595718"/>
                <a:gd name="connsiteY5" fmla="*/ 3619 h 738725"/>
                <a:gd name="connsiteX6" fmla="*/ 502024 w 1595718"/>
                <a:gd name="connsiteY6" fmla="*/ 21548 h 738725"/>
                <a:gd name="connsiteX7" fmla="*/ 1595718 w 1595718"/>
                <a:gd name="connsiteY7" fmla="*/ 39478 h 73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5718" h="738725">
                  <a:moveTo>
                    <a:pt x="0" y="738725"/>
                  </a:moveTo>
                  <a:cubicBezTo>
                    <a:pt x="115831" y="725855"/>
                    <a:pt x="156237" y="755381"/>
                    <a:pt x="215153" y="667007"/>
                  </a:cubicBezTo>
                  <a:cubicBezTo>
                    <a:pt x="225636" y="651282"/>
                    <a:pt x="227106" y="631148"/>
                    <a:pt x="233082" y="613219"/>
                  </a:cubicBezTo>
                  <a:cubicBezTo>
                    <a:pt x="230561" y="575405"/>
                    <a:pt x="211122" y="239105"/>
                    <a:pt x="197224" y="164984"/>
                  </a:cubicBezTo>
                  <a:cubicBezTo>
                    <a:pt x="190258" y="127833"/>
                    <a:pt x="182332" y="88857"/>
                    <a:pt x="161365" y="57407"/>
                  </a:cubicBezTo>
                  <a:cubicBezTo>
                    <a:pt x="149412" y="39478"/>
                    <a:pt x="104076" y="5875"/>
                    <a:pt x="125506" y="3619"/>
                  </a:cubicBezTo>
                  <a:cubicBezTo>
                    <a:pt x="250464" y="-9535"/>
                    <a:pt x="376456" y="17063"/>
                    <a:pt x="502024" y="21548"/>
                  </a:cubicBezTo>
                  <a:cubicBezTo>
                    <a:pt x="1128325" y="43916"/>
                    <a:pt x="1036540" y="39478"/>
                    <a:pt x="1595718" y="39478"/>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224580" y="2953887"/>
            <a:ext cx="2378330" cy="4247317"/>
            <a:chOff x="1046188" y="2953888"/>
            <a:chExt cx="2378330" cy="4247317"/>
          </a:xfrm>
        </p:grpSpPr>
        <p:sp>
          <p:nvSpPr>
            <p:cNvPr id="8" name="Rectangle 7"/>
            <p:cNvSpPr/>
            <p:nvPr/>
          </p:nvSpPr>
          <p:spPr>
            <a:xfrm>
              <a:off x="1046188" y="2953888"/>
              <a:ext cx="2220480" cy="4247317"/>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.5</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4  2.0</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 </a:t>
              </a:r>
            </a:p>
            <a:p>
              <a:pPr algn="ctr"/>
              <a:r>
                <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0</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Freeform 8"/>
            <p:cNvSpPr/>
            <p:nvPr/>
          </p:nvSpPr>
          <p:spPr>
            <a:xfrm>
              <a:off x="1828800" y="3810000"/>
              <a:ext cx="1595718" cy="738725"/>
            </a:xfrm>
            <a:custGeom>
              <a:avLst/>
              <a:gdLst>
                <a:gd name="connsiteX0" fmla="*/ 0 w 1595718"/>
                <a:gd name="connsiteY0" fmla="*/ 738725 h 738725"/>
                <a:gd name="connsiteX1" fmla="*/ 215153 w 1595718"/>
                <a:gd name="connsiteY1" fmla="*/ 667007 h 738725"/>
                <a:gd name="connsiteX2" fmla="*/ 233082 w 1595718"/>
                <a:gd name="connsiteY2" fmla="*/ 613219 h 738725"/>
                <a:gd name="connsiteX3" fmla="*/ 197224 w 1595718"/>
                <a:gd name="connsiteY3" fmla="*/ 164984 h 738725"/>
                <a:gd name="connsiteX4" fmla="*/ 161365 w 1595718"/>
                <a:gd name="connsiteY4" fmla="*/ 57407 h 738725"/>
                <a:gd name="connsiteX5" fmla="*/ 125506 w 1595718"/>
                <a:gd name="connsiteY5" fmla="*/ 3619 h 738725"/>
                <a:gd name="connsiteX6" fmla="*/ 502024 w 1595718"/>
                <a:gd name="connsiteY6" fmla="*/ 21548 h 738725"/>
                <a:gd name="connsiteX7" fmla="*/ 1595718 w 1595718"/>
                <a:gd name="connsiteY7" fmla="*/ 39478 h 73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5718" h="738725">
                  <a:moveTo>
                    <a:pt x="0" y="738725"/>
                  </a:moveTo>
                  <a:cubicBezTo>
                    <a:pt x="115831" y="725855"/>
                    <a:pt x="156237" y="755381"/>
                    <a:pt x="215153" y="667007"/>
                  </a:cubicBezTo>
                  <a:cubicBezTo>
                    <a:pt x="225636" y="651282"/>
                    <a:pt x="227106" y="631148"/>
                    <a:pt x="233082" y="613219"/>
                  </a:cubicBezTo>
                  <a:cubicBezTo>
                    <a:pt x="230561" y="575405"/>
                    <a:pt x="211122" y="239105"/>
                    <a:pt x="197224" y="164984"/>
                  </a:cubicBezTo>
                  <a:cubicBezTo>
                    <a:pt x="190258" y="127833"/>
                    <a:pt x="182332" y="88857"/>
                    <a:pt x="161365" y="57407"/>
                  </a:cubicBezTo>
                  <a:cubicBezTo>
                    <a:pt x="149412" y="39478"/>
                    <a:pt x="104076" y="5875"/>
                    <a:pt x="125506" y="3619"/>
                  </a:cubicBezTo>
                  <a:cubicBezTo>
                    <a:pt x="250464" y="-9535"/>
                    <a:pt x="376456" y="17063"/>
                    <a:pt x="502024" y="21548"/>
                  </a:cubicBezTo>
                  <a:cubicBezTo>
                    <a:pt x="1128325" y="43916"/>
                    <a:pt x="1036540" y="39478"/>
                    <a:pt x="1595718" y="39478"/>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815222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7010400" cy="53340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normAutofit/>
          </a:bodyPr>
          <a:lstStyle/>
          <a:p>
            <a:r>
              <a:rPr lang="en-US" sz="2800" b="1" dirty="0" err="1" smtClean="0"/>
              <a:t>Origo</a:t>
            </a:r>
            <a:r>
              <a:rPr lang="en-US" sz="2800" b="1" dirty="0" smtClean="0"/>
              <a:t> Box of Facts- Bridge to 10 </a:t>
            </a:r>
            <a:endParaRPr lang="en-US" sz="2800" b="1" dirty="0"/>
          </a:p>
        </p:txBody>
      </p:sp>
      <p:pic>
        <p:nvPicPr>
          <p:cNvPr id="55298" name="Picture 2" descr="http://ts4.mm.bing.net/th?id=H.5016114678202535&amp;pid=1.7&amp;w=131&amp;h=139&amp;c=7&amp;rs=1"/>
          <p:cNvPicPr>
            <a:picLocks noChangeAspect="1" noChangeArrowheads="1"/>
          </p:cNvPicPr>
          <p:nvPr/>
        </p:nvPicPr>
        <p:blipFill>
          <a:blip r:embed="rId4" cstate="print"/>
          <a:srcRect/>
          <a:stretch>
            <a:fillRect/>
          </a:stretch>
        </p:blipFill>
        <p:spPr bwMode="auto">
          <a:xfrm>
            <a:off x="7896225" y="0"/>
            <a:ext cx="1247775" cy="1323975"/>
          </a:xfrm>
          <a:prstGeom prst="rect">
            <a:avLst/>
          </a:prstGeom>
          <a:noFill/>
        </p:spPr>
      </p:pic>
      <p:graphicFrame>
        <p:nvGraphicFramePr>
          <p:cNvPr id="4" name="Table 3"/>
          <p:cNvGraphicFramePr>
            <a:graphicFrameLocks noGrp="1"/>
          </p:cNvGraphicFramePr>
          <p:nvPr/>
        </p:nvGraphicFramePr>
        <p:xfrm>
          <a:off x="685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graphicFrame>
        <p:nvGraphicFramePr>
          <p:cNvPr id="5" name="Table 4"/>
          <p:cNvGraphicFramePr>
            <a:graphicFrameLocks noGrp="1"/>
          </p:cNvGraphicFramePr>
          <p:nvPr/>
        </p:nvGraphicFramePr>
        <p:xfrm>
          <a:off x="4114800" y="14732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sp>
        <p:nvSpPr>
          <p:cNvPr id="8" name="Oval 7"/>
          <p:cNvSpPr/>
          <p:nvPr/>
        </p:nvSpPr>
        <p:spPr>
          <a:xfrm>
            <a:off x="1143000" y="175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1430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192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219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2098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2860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2860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362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572000" y="1676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572000" y="25908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572000" y="3581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648200" y="45720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648200" y="5486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239000" y="1447800"/>
            <a:ext cx="13580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3" name="Rectangle 22"/>
          <p:cNvSpPr/>
          <p:nvPr/>
        </p:nvSpPr>
        <p:spPr>
          <a:xfrm>
            <a:off x="7238999" y="4719935"/>
            <a:ext cx="174278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TextBox 23"/>
          <p:cNvSpPr txBox="1"/>
          <p:nvPr/>
        </p:nvSpPr>
        <p:spPr>
          <a:xfrm>
            <a:off x="7543800" y="1295400"/>
            <a:ext cx="1524000" cy="369332"/>
          </a:xfrm>
          <a:prstGeom prst="rect">
            <a:avLst/>
          </a:prstGeom>
          <a:noFill/>
        </p:spPr>
        <p:txBody>
          <a:bodyPr wrap="square" rtlCol="0">
            <a:spAutoFit/>
          </a:bodyPr>
          <a:lstStyle/>
          <a:p>
            <a:r>
              <a:rPr lang="en-US" dirty="0" smtClean="0"/>
              <a:t>build</a:t>
            </a:r>
            <a:endParaRPr lang="en-US" dirty="0"/>
          </a:p>
        </p:txBody>
      </p:sp>
      <p:sp>
        <p:nvSpPr>
          <p:cNvPr id="25" name="TextBox 24"/>
          <p:cNvSpPr txBox="1"/>
          <p:nvPr/>
        </p:nvSpPr>
        <p:spPr>
          <a:xfrm>
            <a:off x="7467600" y="2286000"/>
            <a:ext cx="1524000" cy="1200329"/>
          </a:xfrm>
          <a:prstGeom prst="rect">
            <a:avLst/>
          </a:prstGeom>
          <a:noFill/>
        </p:spPr>
        <p:txBody>
          <a:bodyPr wrap="square" rtlCol="0">
            <a:spAutoFit/>
          </a:bodyPr>
          <a:lstStyle/>
          <a:p>
            <a:r>
              <a:rPr lang="en-US" dirty="0" smtClean="0"/>
              <a:t>move objects</a:t>
            </a:r>
          </a:p>
          <a:p>
            <a:r>
              <a:rPr lang="en-US" dirty="0" smtClean="0"/>
              <a:t>to make a complete 10</a:t>
            </a:r>
            <a:endParaRPr lang="en-US" dirty="0"/>
          </a:p>
        </p:txBody>
      </p:sp>
      <p:sp>
        <p:nvSpPr>
          <p:cNvPr id="26" name="TextBox 25"/>
          <p:cNvSpPr txBox="1"/>
          <p:nvPr/>
        </p:nvSpPr>
        <p:spPr>
          <a:xfrm>
            <a:off x="7467600" y="3669268"/>
            <a:ext cx="1524000" cy="646331"/>
          </a:xfrm>
          <a:prstGeom prst="rect">
            <a:avLst/>
          </a:prstGeom>
          <a:noFill/>
        </p:spPr>
        <p:txBody>
          <a:bodyPr wrap="square" rtlCol="0">
            <a:spAutoFit/>
          </a:bodyPr>
          <a:lstStyle/>
          <a:p>
            <a:r>
              <a:rPr lang="en-US" dirty="0" smtClean="0"/>
              <a:t>write the new number</a:t>
            </a:r>
            <a:endParaRPr lang="en-US" dirty="0"/>
          </a:p>
        </p:txBody>
      </p:sp>
      <p:sp>
        <p:nvSpPr>
          <p:cNvPr id="27" name="Oval 2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29" name="Oval 2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31" name="Oval 3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3.33333E-6 L -0.25417 0.00556 " pathEditMode="relative" rAng="0" ptsTypes="AA">
                                      <p:cBhvr>
                                        <p:cTn id="6" dur="2000" fill="hold"/>
                                        <p:tgtEl>
                                          <p:spTgt spid="17"/>
                                        </p:tgtEl>
                                        <p:attrNameLst>
                                          <p:attrName>ppt_x</p:attrName>
                                          <p:attrName>ppt_y</p:attrName>
                                        </p:attrNameLst>
                                      </p:cBhvr>
                                      <p:rCtr x="-12700" y="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6477000" cy="53340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normAutofit/>
          </a:bodyPr>
          <a:lstStyle/>
          <a:p>
            <a:r>
              <a:rPr lang="en-US" sz="2800" b="1" dirty="0" err="1" smtClean="0"/>
              <a:t>Origo</a:t>
            </a:r>
            <a:r>
              <a:rPr lang="en-US" sz="2800" b="1" dirty="0" smtClean="0"/>
              <a:t> Box of Facts- Bridge to 10 </a:t>
            </a:r>
            <a:endParaRPr lang="en-US" sz="2800" b="1"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graphicFrame>
        <p:nvGraphicFramePr>
          <p:cNvPr id="4" name="Table 3"/>
          <p:cNvGraphicFramePr>
            <a:graphicFrameLocks noGrp="1"/>
          </p:cNvGraphicFramePr>
          <p:nvPr/>
        </p:nvGraphicFramePr>
        <p:xfrm>
          <a:off x="685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graphicFrame>
        <p:nvGraphicFramePr>
          <p:cNvPr id="5" name="Table 4"/>
          <p:cNvGraphicFramePr>
            <a:graphicFrameLocks noGrp="1"/>
          </p:cNvGraphicFramePr>
          <p:nvPr/>
        </p:nvGraphicFramePr>
        <p:xfrm>
          <a:off x="3352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sp>
        <p:nvSpPr>
          <p:cNvPr id="8" name="Oval 7"/>
          <p:cNvSpPr/>
          <p:nvPr/>
        </p:nvSpPr>
        <p:spPr>
          <a:xfrm>
            <a:off x="1143000" y="175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1430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192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219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2098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2860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2860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362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810000" y="1727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810000" y="26416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810000" y="3632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886200" y="46228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886200" y="5537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010400" y="1905000"/>
            <a:ext cx="13580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3" name="Rectangle 22"/>
          <p:cNvSpPr/>
          <p:nvPr/>
        </p:nvSpPr>
        <p:spPr>
          <a:xfrm>
            <a:off x="7010400" y="5128877"/>
            <a:ext cx="174278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TextBox 23"/>
          <p:cNvSpPr txBox="1"/>
          <p:nvPr/>
        </p:nvSpPr>
        <p:spPr>
          <a:xfrm>
            <a:off x="7315200" y="1752600"/>
            <a:ext cx="1524000" cy="369332"/>
          </a:xfrm>
          <a:prstGeom prst="rect">
            <a:avLst/>
          </a:prstGeom>
          <a:noFill/>
        </p:spPr>
        <p:txBody>
          <a:bodyPr wrap="square" rtlCol="0">
            <a:spAutoFit/>
          </a:bodyPr>
          <a:lstStyle/>
          <a:p>
            <a:r>
              <a:rPr lang="en-US" dirty="0" smtClean="0"/>
              <a:t>build</a:t>
            </a:r>
            <a:endParaRPr lang="en-US" dirty="0"/>
          </a:p>
        </p:txBody>
      </p:sp>
      <p:sp>
        <p:nvSpPr>
          <p:cNvPr id="25" name="TextBox 24"/>
          <p:cNvSpPr txBox="1"/>
          <p:nvPr/>
        </p:nvSpPr>
        <p:spPr>
          <a:xfrm>
            <a:off x="7239000" y="2743200"/>
            <a:ext cx="1524000" cy="1200329"/>
          </a:xfrm>
          <a:prstGeom prst="rect">
            <a:avLst/>
          </a:prstGeom>
          <a:noFill/>
        </p:spPr>
        <p:txBody>
          <a:bodyPr wrap="square" rtlCol="0">
            <a:spAutoFit/>
          </a:bodyPr>
          <a:lstStyle/>
          <a:p>
            <a:r>
              <a:rPr lang="en-US" dirty="0" smtClean="0"/>
              <a:t>move objects</a:t>
            </a:r>
          </a:p>
          <a:p>
            <a:r>
              <a:rPr lang="en-US" dirty="0" smtClean="0"/>
              <a:t>to make a complete 10</a:t>
            </a:r>
            <a:endParaRPr lang="en-US" dirty="0"/>
          </a:p>
        </p:txBody>
      </p:sp>
      <p:sp>
        <p:nvSpPr>
          <p:cNvPr id="26" name="TextBox 25"/>
          <p:cNvSpPr txBox="1"/>
          <p:nvPr/>
        </p:nvSpPr>
        <p:spPr>
          <a:xfrm>
            <a:off x="7239000" y="4126468"/>
            <a:ext cx="1524000" cy="646331"/>
          </a:xfrm>
          <a:prstGeom prst="rect">
            <a:avLst/>
          </a:prstGeom>
          <a:noFill/>
        </p:spPr>
        <p:txBody>
          <a:bodyPr wrap="square" rtlCol="0">
            <a:spAutoFit/>
          </a:bodyPr>
          <a:lstStyle/>
          <a:p>
            <a:r>
              <a:rPr lang="en-US" dirty="0" smtClean="0"/>
              <a:t>write the new number</a:t>
            </a:r>
            <a:endParaRPr lang="en-US" dirty="0"/>
          </a:p>
        </p:txBody>
      </p:sp>
      <p:sp>
        <p:nvSpPr>
          <p:cNvPr id="27" name="Oval 2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29" name="Oval 2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31" name="Oval 3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3.33333E-6 -7.40741E-7 L -0.1625 -0.00185 " pathEditMode="relative" rAng="0" ptsTypes="AA">
                                      <p:cBhvr>
                                        <p:cTn id="6" dur="2000" fill="hold"/>
                                        <p:tgtEl>
                                          <p:spTgt spid="17"/>
                                        </p:tgtEl>
                                        <p:attrNameLst>
                                          <p:attrName>ppt_x</p:attrName>
                                          <p:attrName>ppt_y</p:attrName>
                                        </p:attrNameLst>
                                      </p:cBhvr>
                                      <p:rCtr x="-81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Count On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2023114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5943600" cy="36576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normAutofit/>
          </a:bodyPr>
          <a:lstStyle/>
          <a:p>
            <a:r>
              <a:rPr lang="en-US" sz="3200" b="1" dirty="0" err="1" smtClean="0"/>
              <a:t>Origo</a:t>
            </a:r>
            <a:r>
              <a:rPr lang="en-US" sz="3200" b="1" dirty="0" smtClean="0"/>
              <a:t> Box of Facts- Count on </a:t>
            </a:r>
            <a:endParaRPr lang="en-US" sz="3200" b="1" dirty="0"/>
          </a:p>
        </p:txBody>
      </p:sp>
      <p:pic>
        <p:nvPicPr>
          <p:cNvPr id="55298" name="Picture 2" descr="http://ts4.mm.bing.net/th?id=H.5016114678202535&amp;pid=1.7&amp;w=131&amp;h=139&amp;c=7&amp;rs=1"/>
          <p:cNvPicPr>
            <a:picLocks noChangeAspect="1" noChangeArrowheads="1"/>
          </p:cNvPicPr>
          <p:nvPr/>
        </p:nvPicPr>
        <p:blipFill>
          <a:blip r:embed="rId4" cstate="print"/>
          <a:srcRect/>
          <a:stretch>
            <a:fillRect/>
          </a:stretch>
        </p:blipFill>
        <p:spPr bwMode="auto">
          <a:xfrm>
            <a:off x="7247539" y="1038225"/>
            <a:ext cx="1247775" cy="1323975"/>
          </a:xfrm>
          <a:prstGeom prst="rect">
            <a:avLst/>
          </a:prstGeom>
          <a:noFill/>
        </p:spPr>
      </p:pic>
      <p:sp>
        <p:nvSpPr>
          <p:cNvPr id="23" name="Rectangle 22"/>
          <p:cNvSpPr/>
          <p:nvPr/>
        </p:nvSpPr>
        <p:spPr>
          <a:xfrm>
            <a:off x="6463857" y="2895600"/>
            <a:ext cx="21467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+2=7</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Rounded Rectangle 23"/>
          <p:cNvSpPr/>
          <p:nvPr/>
        </p:nvSpPr>
        <p:spPr>
          <a:xfrm>
            <a:off x="533400" y="17526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4114800" y="1752600"/>
            <a:ext cx="18288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9906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2860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6764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906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3622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810000" y="1295400"/>
            <a:ext cx="0" cy="36576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4648200" y="22098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4648200" y="3124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533400" y="5181600"/>
            <a:ext cx="3048000" cy="646331"/>
          </a:xfrm>
          <a:prstGeom prst="rect">
            <a:avLst/>
          </a:prstGeom>
          <a:noFill/>
        </p:spPr>
        <p:txBody>
          <a:bodyPr wrap="square" rtlCol="0">
            <a:spAutoFit/>
          </a:bodyPr>
          <a:lstStyle/>
          <a:p>
            <a:r>
              <a:rPr lang="en-US" dirty="0" smtClean="0"/>
              <a:t>What is the number without counting? </a:t>
            </a:r>
            <a:endParaRPr lang="en-US" dirty="0"/>
          </a:p>
        </p:txBody>
      </p:sp>
      <p:sp>
        <p:nvSpPr>
          <p:cNvPr id="36" name="TextBox 35"/>
          <p:cNvSpPr txBox="1"/>
          <p:nvPr/>
        </p:nvSpPr>
        <p:spPr>
          <a:xfrm>
            <a:off x="3886200" y="5257800"/>
            <a:ext cx="2209800" cy="369332"/>
          </a:xfrm>
          <a:prstGeom prst="rect">
            <a:avLst/>
          </a:prstGeom>
          <a:noFill/>
        </p:spPr>
        <p:txBody>
          <a:bodyPr wrap="square" rtlCol="0">
            <a:spAutoFit/>
          </a:bodyPr>
          <a:lstStyle/>
          <a:p>
            <a:r>
              <a:rPr lang="en-US" dirty="0" smtClean="0"/>
              <a:t>Count on two more</a:t>
            </a:r>
            <a:endParaRPr lang="en-US" dirty="0"/>
          </a:p>
        </p:txBody>
      </p:sp>
      <p:sp>
        <p:nvSpPr>
          <p:cNvPr id="37" name="TextBox 36"/>
          <p:cNvSpPr txBox="1"/>
          <p:nvPr/>
        </p:nvSpPr>
        <p:spPr>
          <a:xfrm>
            <a:off x="6477000" y="5257800"/>
            <a:ext cx="2209800" cy="646331"/>
          </a:xfrm>
          <a:prstGeom prst="rect">
            <a:avLst/>
          </a:prstGeom>
          <a:noFill/>
        </p:spPr>
        <p:txBody>
          <a:bodyPr wrap="square" rtlCol="0">
            <a:spAutoFit/>
          </a:bodyPr>
          <a:lstStyle/>
          <a:p>
            <a:r>
              <a:rPr lang="en-US" dirty="0" smtClean="0"/>
              <a:t>Write the number</a:t>
            </a:r>
          </a:p>
          <a:p>
            <a:r>
              <a:rPr lang="en-US" dirty="0" smtClean="0"/>
              <a:t>sentence  </a:t>
            </a:r>
            <a:endParaRPr lang="en-US" dirty="0"/>
          </a:p>
        </p:txBody>
      </p:sp>
      <p:sp>
        <p:nvSpPr>
          <p:cNvPr id="19" name="Oval 18"/>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21" name="Oval 20"/>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31" name="Oval 3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6400800" cy="18288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normAutofit/>
          </a:bodyPr>
          <a:lstStyle/>
          <a:p>
            <a:r>
              <a:rPr lang="en-US" sz="3200" b="1" dirty="0" err="1" smtClean="0"/>
              <a:t>Origo</a:t>
            </a:r>
            <a:r>
              <a:rPr lang="en-US" sz="3200" b="1" dirty="0" smtClean="0"/>
              <a:t> Box of Facts- flash cards </a:t>
            </a:r>
            <a:endParaRPr lang="en-US" sz="3200" b="1" dirty="0"/>
          </a:p>
        </p:txBody>
      </p:sp>
      <p:pic>
        <p:nvPicPr>
          <p:cNvPr id="55298" name="Picture 2" descr="http://ts4.mm.bing.net/th?id=H.5016114678202535&amp;pid=1.7&amp;w=131&amp;h=139&amp;c=7&amp;rs=1"/>
          <p:cNvPicPr>
            <a:picLocks noChangeAspect="1" noChangeArrowheads="1"/>
          </p:cNvPicPr>
          <p:nvPr/>
        </p:nvPicPr>
        <p:blipFill>
          <a:blip r:embed="rId4"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show, students reads, explains how they will answer</a:t>
            </a:r>
            <a:endParaRPr lang="en-US" dirty="0"/>
          </a:p>
        </p:txBody>
      </p:sp>
      <p:sp>
        <p:nvSpPr>
          <p:cNvPr id="36" name="TextBox 35"/>
          <p:cNvSpPr txBox="1"/>
          <p:nvPr/>
        </p:nvSpPr>
        <p:spPr>
          <a:xfrm>
            <a:off x="3581400" y="5181600"/>
            <a:ext cx="2209800" cy="923330"/>
          </a:xfrm>
          <a:prstGeom prst="rect">
            <a:avLst/>
          </a:prstGeom>
          <a:noFill/>
        </p:spPr>
        <p:txBody>
          <a:bodyPr wrap="square" rtlCol="0">
            <a:spAutoFit/>
          </a:bodyPr>
          <a:lstStyle/>
          <a:p>
            <a:r>
              <a:rPr lang="en-US" dirty="0" smtClean="0"/>
              <a:t>show, reveal the turn around fact and answer</a:t>
            </a:r>
            <a:endParaRPr lang="en-US" dirty="0"/>
          </a:p>
        </p:txBody>
      </p:sp>
      <p:sp>
        <p:nvSpPr>
          <p:cNvPr id="37" name="TextBox 36"/>
          <p:cNvSpPr txBox="1"/>
          <p:nvPr/>
        </p:nvSpPr>
        <p:spPr>
          <a:xfrm>
            <a:off x="6096000" y="52578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066800" y="1524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3+2= ___</a:t>
            </a:r>
            <a:endParaRPr lang="en-US" sz="8800" dirty="0">
              <a:solidFill>
                <a:schemeClr val="tx1"/>
              </a:solidFill>
            </a:endParaRPr>
          </a:p>
        </p:txBody>
      </p:sp>
      <p:sp>
        <p:nvSpPr>
          <p:cNvPr id="44" name="Rounded Rectangle 43"/>
          <p:cNvSpPr/>
          <p:nvPr/>
        </p:nvSpPr>
        <p:spPr>
          <a:xfrm>
            <a:off x="2057400" y="3276600"/>
            <a:ext cx="6400800" cy="1828800"/>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2362200" y="35052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2+3= ___</a:t>
            </a:r>
            <a:endParaRPr lang="en-US" sz="8800" dirty="0">
              <a:solidFill>
                <a:schemeClr val="tx1"/>
              </a:solidFill>
            </a:endParaRPr>
          </a:p>
        </p:txBody>
      </p:sp>
      <p:sp>
        <p:nvSpPr>
          <p:cNvPr id="46" name="Curved Down Arrow 45"/>
          <p:cNvSpPr/>
          <p:nvPr/>
        </p:nvSpPr>
        <p:spPr>
          <a:xfrm rot="3877363">
            <a:off x="7620000" y="1905000"/>
            <a:ext cx="1524000" cy="838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Think-addition Subtraction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238716943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5638800" cy="5257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normAutofit/>
          </a:bodyPr>
          <a:lstStyle/>
          <a:p>
            <a:r>
              <a:rPr lang="en-US" sz="3200" b="1" dirty="0" err="1" smtClean="0"/>
              <a:t>Origo</a:t>
            </a:r>
            <a:r>
              <a:rPr lang="en-US" sz="3200" b="1" dirty="0" smtClean="0"/>
              <a:t> Box of Facts- Count on </a:t>
            </a:r>
            <a:endParaRPr lang="en-US" sz="3200" b="1"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25" name="Rounded Rectangle 24"/>
          <p:cNvSpPr/>
          <p:nvPr/>
        </p:nvSpPr>
        <p:spPr>
          <a:xfrm>
            <a:off x="685800" y="3810000"/>
            <a:ext cx="1905000" cy="1752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04800" y="3657600"/>
            <a:ext cx="5562600" cy="76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352800" y="3886200"/>
            <a:ext cx="1905000" cy="1752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2895600" y="1295400"/>
            <a:ext cx="228600" cy="2362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0" y="6019800"/>
            <a:ext cx="5867400" cy="533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2</a:t>
            </a:r>
            <a:endParaRPr lang="en-US" sz="3600" dirty="0">
              <a:solidFill>
                <a:schemeClr val="tx1"/>
              </a:solidFill>
            </a:endParaRPr>
          </a:p>
        </p:txBody>
      </p:sp>
      <p:sp>
        <p:nvSpPr>
          <p:cNvPr id="38" name="Oval 37"/>
          <p:cNvSpPr/>
          <p:nvPr/>
        </p:nvSpPr>
        <p:spPr>
          <a:xfrm>
            <a:off x="1295400" y="4419600"/>
            <a:ext cx="609600" cy="5334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038600" y="4495800"/>
            <a:ext cx="609600" cy="5334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914400" y="1981200"/>
            <a:ext cx="1295400" cy="923330"/>
          </a:xfrm>
          <a:prstGeom prst="rect">
            <a:avLst/>
          </a:prstGeom>
          <a:noFill/>
        </p:spPr>
        <p:txBody>
          <a:bodyPr wrap="square" rtlCol="0">
            <a:spAutoFit/>
          </a:bodyPr>
          <a:lstStyle/>
          <a:p>
            <a:pPr algn="ctr"/>
            <a:r>
              <a:rPr lang="en-US" sz="5400" dirty="0" smtClean="0"/>
              <a:t>1</a:t>
            </a:r>
            <a:endParaRPr lang="en-US" sz="5400" dirty="0"/>
          </a:p>
        </p:txBody>
      </p:sp>
      <p:sp>
        <p:nvSpPr>
          <p:cNvPr id="41" name="TextBox 40"/>
          <p:cNvSpPr txBox="1"/>
          <p:nvPr/>
        </p:nvSpPr>
        <p:spPr>
          <a:xfrm>
            <a:off x="3810000" y="2057400"/>
            <a:ext cx="1295400" cy="923330"/>
          </a:xfrm>
          <a:prstGeom prst="rect">
            <a:avLst/>
          </a:prstGeom>
          <a:noFill/>
        </p:spPr>
        <p:txBody>
          <a:bodyPr wrap="square" rtlCol="0">
            <a:spAutoFit/>
          </a:bodyPr>
          <a:lstStyle/>
          <a:p>
            <a:pPr algn="ctr"/>
            <a:r>
              <a:rPr lang="en-US" sz="5400" dirty="0" smtClean="0"/>
              <a:t>1</a:t>
            </a:r>
            <a:endParaRPr lang="en-US" sz="5400" dirty="0"/>
          </a:p>
        </p:txBody>
      </p:sp>
      <p:sp>
        <p:nvSpPr>
          <p:cNvPr id="42" name="TextBox 41"/>
          <p:cNvSpPr txBox="1"/>
          <p:nvPr/>
        </p:nvSpPr>
        <p:spPr>
          <a:xfrm>
            <a:off x="6172200" y="1828800"/>
            <a:ext cx="2286000" cy="646331"/>
          </a:xfrm>
          <a:prstGeom prst="rect">
            <a:avLst/>
          </a:prstGeom>
          <a:noFill/>
        </p:spPr>
        <p:txBody>
          <a:bodyPr wrap="square" rtlCol="0">
            <a:spAutoFit/>
          </a:bodyPr>
          <a:lstStyle/>
          <a:p>
            <a:r>
              <a:rPr lang="en-US" dirty="0" smtClean="0"/>
              <a:t>cover one end; tell me what you see </a:t>
            </a:r>
            <a:endParaRPr lang="en-US" dirty="0"/>
          </a:p>
        </p:txBody>
      </p:sp>
      <p:sp>
        <p:nvSpPr>
          <p:cNvPr id="43" name="TextBox 42"/>
          <p:cNvSpPr txBox="1"/>
          <p:nvPr/>
        </p:nvSpPr>
        <p:spPr>
          <a:xfrm>
            <a:off x="6172200" y="3011269"/>
            <a:ext cx="2286000" cy="1200329"/>
          </a:xfrm>
          <a:prstGeom prst="rect">
            <a:avLst/>
          </a:prstGeom>
          <a:noFill/>
        </p:spPr>
        <p:txBody>
          <a:bodyPr wrap="square" rtlCol="0">
            <a:spAutoFit/>
          </a:bodyPr>
          <a:lstStyle/>
          <a:p>
            <a:r>
              <a:rPr lang="en-US" dirty="0" smtClean="0"/>
              <a:t>how can we figure out the number of dots that are covered</a:t>
            </a:r>
            <a:endParaRPr lang="en-US" dirty="0"/>
          </a:p>
        </p:txBody>
      </p:sp>
      <p:sp>
        <p:nvSpPr>
          <p:cNvPr id="44" name="TextBox 43"/>
          <p:cNvSpPr txBox="1"/>
          <p:nvPr/>
        </p:nvSpPr>
        <p:spPr>
          <a:xfrm>
            <a:off x="6172200" y="4362271"/>
            <a:ext cx="2286000" cy="369332"/>
          </a:xfrm>
          <a:prstGeom prst="rect">
            <a:avLst/>
          </a:prstGeom>
          <a:noFill/>
        </p:spPr>
        <p:txBody>
          <a:bodyPr wrap="square" rtlCol="0">
            <a:spAutoFit/>
          </a:bodyPr>
          <a:lstStyle/>
          <a:p>
            <a:r>
              <a:rPr lang="en-US" dirty="0" smtClean="0"/>
              <a:t>write the fact</a:t>
            </a:r>
            <a:endParaRPr lang="en-US" dirty="0"/>
          </a:p>
        </p:txBody>
      </p:sp>
      <p:sp>
        <p:nvSpPr>
          <p:cNvPr id="45" name="TextBox 44"/>
          <p:cNvSpPr txBox="1"/>
          <p:nvPr/>
        </p:nvSpPr>
        <p:spPr>
          <a:xfrm>
            <a:off x="6172200" y="4964668"/>
            <a:ext cx="2286000" cy="646331"/>
          </a:xfrm>
          <a:prstGeom prst="rect">
            <a:avLst/>
          </a:prstGeom>
          <a:noFill/>
        </p:spPr>
        <p:txBody>
          <a:bodyPr wrap="square" rtlCol="0">
            <a:spAutoFit/>
          </a:bodyPr>
          <a:lstStyle/>
          <a:p>
            <a:r>
              <a:rPr lang="en-US" dirty="0" smtClean="0"/>
              <a:t>repeat with other flap covered</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447800" y="20574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flash cards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646331"/>
          </a:xfrm>
          <a:prstGeom prst="rect">
            <a:avLst/>
          </a:prstGeom>
          <a:noFill/>
        </p:spPr>
        <p:txBody>
          <a:bodyPr wrap="square" rtlCol="0">
            <a:spAutoFit/>
          </a:bodyPr>
          <a:lstStyle/>
          <a:p>
            <a:r>
              <a:rPr lang="en-US" dirty="0" smtClean="0"/>
              <a:t>How can we figure out this number </a:t>
            </a:r>
            <a:endParaRPr lang="en-US" dirty="0"/>
          </a:p>
        </p:txBody>
      </p:sp>
      <p:sp>
        <p:nvSpPr>
          <p:cNvPr id="36" name="TextBox 35"/>
          <p:cNvSpPr txBox="1"/>
          <p:nvPr/>
        </p:nvSpPr>
        <p:spPr>
          <a:xfrm>
            <a:off x="3581400" y="5181600"/>
            <a:ext cx="2209800" cy="646331"/>
          </a:xfrm>
          <a:prstGeom prst="rect">
            <a:avLst/>
          </a:prstGeom>
          <a:noFill/>
        </p:spPr>
        <p:txBody>
          <a:bodyPr wrap="square" rtlCol="0">
            <a:spAutoFit/>
          </a:bodyPr>
          <a:lstStyle/>
          <a:p>
            <a:r>
              <a:rPr lang="en-US" dirty="0" smtClean="0"/>
              <a:t>think addition strategies</a:t>
            </a:r>
            <a:endParaRPr lang="en-US" dirty="0"/>
          </a:p>
        </p:txBody>
      </p:sp>
      <p:sp>
        <p:nvSpPr>
          <p:cNvPr id="37" name="TextBox 36"/>
          <p:cNvSpPr txBox="1"/>
          <p:nvPr/>
        </p:nvSpPr>
        <p:spPr>
          <a:xfrm>
            <a:off x="6096000" y="51816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752600" y="2286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3+2= 5</a:t>
            </a:r>
            <a:endParaRPr lang="en-US" sz="8800" dirty="0">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
        <p:nvSpPr>
          <p:cNvPr id="18" name="Rounded Rectangle 17"/>
          <p:cNvSpPr/>
          <p:nvPr/>
        </p:nvSpPr>
        <p:spPr>
          <a:xfrm>
            <a:off x="4191000" y="1828800"/>
            <a:ext cx="609600" cy="2286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flash cards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show, students reads, explains how they will answer</a:t>
            </a:r>
            <a:endParaRPr lang="en-US" dirty="0"/>
          </a:p>
        </p:txBody>
      </p:sp>
      <p:sp>
        <p:nvSpPr>
          <p:cNvPr id="36" name="TextBox 35"/>
          <p:cNvSpPr txBox="1"/>
          <p:nvPr/>
        </p:nvSpPr>
        <p:spPr>
          <a:xfrm>
            <a:off x="3581400" y="5181600"/>
            <a:ext cx="2209800" cy="923330"/>
          </a:xfrm>
          <a:prstGeom prst="rect">
            <a:avLst/>
          </a:prstGeom>
          <a:noFill/>
        </p:spPr>
        <p:txBody>
          <a:bodyPr wrap="square" rtlCol="0">
            <a:spAutoFit/>
          </a:bodyPr>
          <a:lstStyle/>
          <a:p>
            <a:r>
              <a:rPr lang="en-US" dirty="0" smtClean="0"/>
              <a:t>show, reveal the turn around fact and answer</a:t>
            </a:r>
            <a:endParaRPr lang="en-US" dirty="0"/>
          </a:p>
        </p:txBody>
      </p:sp>
      <p:sp>
        <p:nvSpPr>
          <p:cNvPr id="37" name="TextBox 36"/>
          <p:cNvSpPr txBox="1"/>
          <p:nvPr/>
        </p:nvSpPr>
        <p:spPr>
          <a:xfrm>
            <a:off x="6096000" y="52578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066800" y="1524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18-8= ___</a:t>
            </a:r>
            <a:endParaRPr lang="en-US" sz="8800" dirty="0">
              <a:solidFill>
                <a:schemeClr val="tx1"/>
              </a:solidFill>
            </a:endParaRPr>
          </a:p>
        </p:txBody>
      </p:sp>
      <p:sp>
        <p:nvSpPr>
          <p:cNvPr id="44" name="Rounded Rectangle 43"/>
          <p:cNvSpPr/>
          <p:nvPr/>
        </p:nvSpPr>
        <p:spPr>
          <a:xfrm>
            <a:off x="2057400" y="32766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2362200" y="35052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00" dirty="0" smtClean="0">
              <a:solidFill>
                <a:schemeClr val="tx1"/>
              </a:solidFill>
            </a:endParaRPr>
          </a:p>
          <a:p>
            <a:pPr algn="ctr"/>
            <a:r>
              <a:rPr lang="en-US" sz="8800" dirty="0" smtClean="0">
                <a:solidFill>
                  <a:schemeClr val="tx1"/>
                </a:solidFill>
              </a:rPr>
              <a:t>18-10</a:t>
            </a:r>
            <a:r>
              <a:rPr lang="en-US" sz="8800" dirty="0" smtClean="0">
                <a:solidFill>
                  <a:schemeClr val="tx1"/>
                </a:solidFill>
              </a:rPr>
              <a:t>= ___</a:t>
            </a:r>
            <a:endParaRPr lang="en-US" sz="8800" dirty="0">
              <a:solidFill>
                <a:schemeClr val="tx1"/>
              </a:solidFill>
            </a:endParaRPr>
          </a:p>
        </p:txBody>
      </p:sp>
      <p:sp>
        <p:nvSpPr>
          <p:cNvPr id="46" name="Curved Down Arrow 45"/>
          <p:cNvSpPr/>
          <p:nvPr/>
        </p:nvSpPr>
        <p:spPr>
          <a:xfrm rot="3877363">
            <a:off x="7620000" y="1905000"/>
            <a:ext cx="1524000" cy="838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no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558144" cy="533400"/>
          </a:xfrm>
        </p:spPr>
        <p:txBody>
          <a:bodyPr>
            <a:normAutofit fontScale="90000"/>
          </a:bodyPr>
          <a:lstStyle/>
          <a:p>
            <a:r>
              <a:rPr lang="en-US" sz="2800" b="1" dirty="0" smtClean="0"/>
              <a:t>Use-Ten Strategy for Multiplication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4221669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a:t>
            </a:r>
            <a:r>
              <a:rPr lang="en-US" dirty="0" err="1" smtClean="0"/>
              <a:t>OrigoMath</a:t>
            </a:r>
            <a:r>
              <a:rPr lang="en-US" dirty="0" smtClean="0"/>
              <a:t>?</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196236738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sz="2800" b="1" dirty="0" err="1" smtClean="0"/>
              <a:t>Origo</a:t>
            </a:r>
            <a:r>
              <a:rPr lang="en-US" sz="2800" b="1" dirty="0" smtClean="0"/>
              <a:t> Box of Facts Multiplication </a:t>
            </a:r>
            <a:endParaRPr lang="en-US" sz="2800" b="1" dirty="0"/>
          </a:p>
        </p:txBody>
      </p:sp>
      <p:sp>
        <p:nvSpPr>
          <p:cNvPr id="3" name="Rounded Rectangle 2"/>
          <p:cNvSpPr/>
          <p:nvPr/>
        </p:nvSpPr>
        <p:spPr>
          <a:xfrm>
            <a:off x="1066800" y="2362200"/>
            <a:ext cx="6781800" cy="304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905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146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124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810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958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105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7150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3246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010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219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905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5146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124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810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4958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105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7150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3246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010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219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905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5146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124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810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44958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105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7150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63246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7010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1219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4495800" y="2362200"/>
            <a:ext cx="3276600" cy="304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3x10=____</a:t>
            </a:r>
          </a:p>
          <a:p>
            <a:pPr algn="ctr"/>
            <a:r>
              <a:rPr lang="en-US" sz="4000" dirty="0" smtClean="0">
                <a:solidFill>
                  <a:schemeClr val="tx1"/>
                </a:solidFill>
              </a:rPr>
              <a:t>10x3=____</a:t>
            </a:r>
            <a:endParaRPr lang="en-US" sz="40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Double, Double, Double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35324535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
            <a:ext cx="3276600" cy="1143000"/>
          </a:xfrm>
        </p:spPr>
        <p:txBody>
          <a:bodyPr>
            <a:noAutofit/>
          </a:bodyPr>
          <a:lstStyle/>
          <a:p>
            <a:r>
              <a:rPr lang="en-US" sz="2800" b="1" dirty="0" err="1" smtClean="0"/>
              <a:t>Origo</a:t>
            </a:r>
            <a:r>
              <a:rPr lang="en-US" sz="2800" b="1" dirty="0" smtClean="0"/>
              <a:t> Box of</a:t>
            </a:r>
            <a:br>
              <a:rPr lang="en-US" sz="2800" b="1" dirty="0" smtClean="0"/>
            </a:br>
            <a:r>
              <a:rPr lang="en-US" sz="2800" b="1" dirty="0" smtClean="0"/>
              <a:t> Facts </a:t>
            </a:r>
            <a:br>
              <a:rPr lang="en-US" sz="2800" b="1" dirty="0" smtClean="0"/>
            </a:br>
            <a:r>
              <a:rPr lang="en-US" sz="2800" b="1" dirty="0" smtClean="0"/>
              <a:t>Multiplication </a:t>
            </a:r>
            <a:endParaRPr lang="en-US" sz="2800" b="1" dirty="0"/>
          </a:p>
        </p:txBody>
      </p:sp>
      <p:sp>
        <p:nvSpPr>
          <p:cNvPr id="3" name="Rounded Rectangle 2"/>
          <p:cNvSpPr/>
          <p:nvPr/>
        </p:nvSpPr>
        <p:spPr>
          <a:xfrm>
            <a:off x="5486400" y="609600"/>
            <a:ext cx="3200400" cy="563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4770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866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6962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7912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770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866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696200" y="2819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791200" y="762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4770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0866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6962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7912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4770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0866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7696200" y="3505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791200" y="1447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4770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0866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6962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791200" y="2133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0" y="21336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2x4=__= 4x2</a:t>
            </a:r>
          </a:p>
        </p:txBody>
      </p:sp>
      <p:sp>
        <p:nvSpPr>
          <p:cNvPr id="35" name="TextBox 34"/>
          <p:cNvSpPr txBox="1"/>
          <p:nvPr/>
        </p:nvSpPr>
        <p:spPr>
          <a:xfrm>
            <a:off x="0" y="5943600"/>
            <a:ext cx="5105400" cy="369332"/>
          </a:xfrm>
          <a:prstGeom prst="rect">
            <a:avLst/>
          </a:prstGeom>
          <a:noFill/>
        </p:spPr>
        <p:txBody>
          <a:bodyPr wrap="square" rtlCol="0">
            <a:spAutoFit/>
          </a:bodyPr>
          <a:lstStyle/>
          <a:p>
            <a:r>
              <a:rPr lang="en-US" dirty="0" smtClean="0"/>
              <a:t>double, double </a:t>
            </a:r>
            <a:r>
              <a:rPr lang="en-US" dirty="0" err="1" smtClean="0"/>
              <a:t>double</a:t>
            </a:r>
            <a:r>
              <a:rPr lang="en-US" dirty="0" smtClean="0"/>
              <a:t>, double </a:t>
            </a:r>
            <a:r>
              <a:rPr lang="en-US" dirty="0" err="1" smtClean="0"/>
              <a:t>double</a:t>
            </a:r>
            <a:r>
              <a:rPr lang="en-US" dirty="0" smtClean="0"/>
              <a:t> </a:t>
            </a:r>
            <a:r>
              <a:rPr lang="en-US" dirty="0" err="1" smtClean="0"/>
              <a:t>double</a:t>
            </a:r>
            <a:r>
              <a:rPr lang="en-US" dirty="0" smtClean="0"/>
              <a:t>  </a:t>
            </a:r>
            <a:endParaRPr lang="en-US" dirty="0"/>
          </a:p>
        </p:txBody>
      </p:sp>
      <p:sp>
        <p:nvSpPr>
          <p:cNvPr id="36" name="Rounded Rectangle 35"/>
          <p:cNvSpPr/>
          <p:nvPr/>
        </p:nvSpPr>
        <p:spPr>
          <a:xfrm>
            <a:off x="0" y="30480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4x4=__= 4x4</a:t>
            </a:r>
          </a:p>
        </p:txBody>
      </p:sp>
      <p:sp>
        <p:nvSpPr>
          <p:cNvPr id="37" name="Rounded Rectangle 36"/>
          <p:cNvSpPr/>
          <p:nvPr/>
        </p:nvSpPr>
        <p:spPr>
          <a:xfrm>
            <a:off x="0" y="3962400"/>
            <a:ext cx="50292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8x4=__= 8x4</a:t>
            </a:r>
          </a:p>
        </p:txBody>
      </p:sp>
      <p:sp>
        <p:nvSpPr>
          <p:cNvPr id="38" name="Oval 37"/>
          <p:cNvSpPr/>
          <p:nvPr/>
        </p:nvSpPr>
        <p:spPr>
          <a:xfrm>
            <a:off x="57912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4770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70866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7696200" y="4191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7912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4770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0866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696200" y="4800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57150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4008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0104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7620000" y="5486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36"/>
                                        </p:tgtEl>
                                        <p:attrNameLst>
                                          <p:attrName>ppt_x</p:attrName>
                                        </p:attrNameLst>
                                      </p:cBhvr>
                                      <p:tavLst>
                                        <p:tav tm="0">
                                          <p:val>
                                            <p:strVal val="ppt_x"/>
                                          </p:val>
                                        </p:tav>
                                        <p:tav tm="100000">
                                          <p:val>
                                            <p:strVal val="ppt_x"/>
                                          </p:val>
                                        </p:tav>
                                      </p:tavLst>
                                    </p:anim>
                                    <p:anim calcmode="lin" valueType="num">
                                      <p:cBhvr additive="base">
                                        <p:cTn id="18" dur="500"/>
                                        <p:tgtEl>
                                          <p:spTgt spid="36"/>
                                        </p:tgtEl>
                                        <p:attrNameLst>
                                          <p:attrName>ppt_y</p:attrName>
                                        </p:attrNameLst>
                                      </p:cBhvr>
                                      <p:tavLst>
                                        <p:tav tm="0">
                                          <p:val>
                                            <p:strVal val="ppt_y"/>
                                          </p:val>
                                        </p:tav>
                                        <p:tav tm="100000">
                                          <p:val>
                                            <p:strVal val="1+ppt_h/2"/>
                                          </p:val>
                                        </p:tav>
                                      </p:tavLst>
                                    </p:anim>
                                    <p:set>
                                      <p:cBhvr>
                                        <p:cTn id="19" dur="1" fill="hold">
                                          <p:stCondLst>
                                            <p:cond delay="499"/>
                                          </p:stCondLst>
                                        </p:cTn>
                                        <p:tgtEl>
                                          <p:spTgt spid="3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1"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ox(in)">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37"/>
                                        </p:tgtEl>
                                        <p:attrNameLst>
                                          <p:attrName>ppt_x</p:attrName>
                                        </p:attrNameLst>
                                      </p:cBhvr>
                                      <p:tavLst>
                                        <p:tav tm="0">
                                          <p:val>
                                            <p:strVal val="ppt_x"/>
                                          </p:val>
                                        </p:tav>
                                        <p:tav tm="100000">
                                          <p:val>
                                            <p:strVal val="ppt_x"/>
                                          </p:val>
                                        </p:tav>
                                      </p:tavLst>
                                    </p:anim>
                                    <p:anim calcmode="lin" valueType="num">
                                      <p:cBhvr additive="base">
                                        <p:cTn id="29" dur="500"/>
                                        <p:tgtEl>
                                          <p:spTgt spid="37"/>
                                        </p:tgtEl>
                                        <p:attrNameLst>
                                          <p:attrName>ppt_y</p:attrName>
                                        </p:attrNameLst>
                                      </p:cBhvr>
                                      <p:tavLst>
                                        <p:tav tm="0">
                                          <p:val>
                                            <p:strVal val="ppt_y"/>
                                          </p:val>
                                        </p:tav>
                                        <p:tav tm="100000">
                                          <p:val>
                                            <p:strVal val="1+ppt_h/2"/>
                                          </p:val>
                                        </p:tav>
                                      </p:tavLst>
                                    </p:anim>
                                    <p:set>
                                      <p:cBhvr>
                                        <p:cTn id="30" dur="1" fill="hold">
                                          <p:stCondLst>
                                            <p:cond delay="499"/>
                                          </p:stCondLst>
                                        </p:cTn>
                                        <p:tgtEl>
                                          <p:spTgt spid="3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1"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ox(in)">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6" grpId="0" animBg="1"/>
      <p:bldP spid="36" grpId="1" animBg="1"/>
      <p:bldP spid="37" grpId="0" animBg="1"/>
      <p:bldP spid="37"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62000"/>
            <a:ext cx="7024744" cy="533400"/>
          </a:xfrm>
        </p:spPr>
        <p:txBody>
          <a:bodyPr>
            <a:normAutofit/>
          </a:bodyPr>
          <a:lstStyle/>
          <a:p>
            <a:r>
              <a:rPr lang="en-US" sz="2800" b="1" dirty="0" smtClean="0"/>
              <a:t>Build Up Build Down </a:t>
            </a:r>
            <a:r>
              <a:rPr lang="en-US" sz="2800" b="1" dirty="0" err="1" smtClean="0"/>
              <a:t>ORIGOmath</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447800"/>
            <a:ext cx="8502183" cy="3461721"/>
          </a:xfrm>
          <a:prstGeom prst="rect">
            <a:avLst/>
          </a:prstGeom>
        </p:spPr>
      </p:pic>
      <p:sp>
        <p:nvSpPr>
          <p:cNvPr id="5" name="Rectangle 4"/>
          <p:cNvSpPr/>
          <p:nvPr/>
        </p:nvSpPr>
        <p:spPr>
          <a:xfrm>
            <a:off x="685800" y="5410200"/>
            <a:ext cx="7696200" cy="400110"/>
          </a:xfrm>
          <a:prstGeom prst="rect">
            <a:avLst/>
          </a:prstGeom>
        </p:spPr>
        <p:txBody>
          <a:bodyPr wrap="square">
            <a:spAutoFit/>
          </a:bodyPr>
          <a:lstStyle/>
          <a:p>
            <a:r>
              <a:rPr lang="en-US" sz="2000" dirty="0" smtClean="0">
                <a:hlinkClick r:id="rId4"/>
              </a:rPr>
              <a:t>http://www.youtube.com/playlist?list=PLC16FE7FD2F10E42C</a:t>
            </a:r>
            <a:r>
              <a:rPr lang="en-US" sz="2000" dirty="0" smtClean="0"/>
              <a:t> </a:t>
            </a:r>
            <a:endParaRPr lang="en-US" sz="2000" dirty="0"/>
          </a:p>
        </p:txBody>
      </p:sp>
    </p:spTree>
    <p:extLst>
      <p:ext uri="{BB962C8B-B14F-4D97-AF65-F5344CB8AC3E}">
        <p14:creationId xmlns:p14="http://schemas.microsoft.com/office/powerpoint/2010/main" val="9336252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276600" cy="1143000"/>
          </a:xfrm>
        </p:spPr>
        <p:txBody>
          <a:bodyPr>
            <a:noAutofit/>
          </a:bodyPr>
          <a:lstStyle/>
          <a:p>
            <a:r>
              <a:rPr lang="en-US" sz="2800" b="1" dirty="0" err="1" smtClean="0"/>
              <a:t>Origo</a:t>
            </a:r>
            <a:r>
              <a:rPr lang="en-US" sz="2800" b="1" dirty="0" smtClean="0"/>
              <a:t> Box of</a:t>
            </a:r>
            <a:br>
              <a:rPr lang="en-US" sz="2800" b="1" dirty="0" smtClean="0"/>
            </a:br>
            <a:r>
              <a:rPr lang="en-US" sz="2800" b="1" dirty="0" smtClean="0"/>
              <a:t> Facts </a:t>
            </a:r>
            <a:br>
              <a:rPr lang="en-US" sz="2800" b="1" dirty="0" smtClean="0"/>
            </a:br>
            <a:r>
              <a:rPr lang="en-US" sz="2800" b="1" dirty="0" smtClean="0"/>
              <a:t>Multiplication </a:t>
            </a:r>
            <a:endParaRPr lang="en-US" sz="2800" b="1" dirty="0"/>
          </a:p>
        </p:txBody>
      </p:sp>
      <p:sp>
        <p:nvSpPr>
          <p:cNvPr id="3" name="Rounded Rectangle 2"/>
          <p:cNvSpPr/>
          <p:nvPr/>
        </p:nvSpPr>
        <p:spPr>
          <a:xfrm>
            <a:off x="5486400" y="0"/>
            <a:ext cx="320040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477000" y="228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86600" y="228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77000" y="2286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86600" y="2286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477000" y="914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086600" y="914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477000" y="2971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086600" y="29718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477000" y="1600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086600" y="1600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0" y="21336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10x2=__= 2x10</a:t>
            </a:r>
          </a:p>
        </p:txBody>
      </p:sp>
      <p:sp>
        <p:nvSpPr>
          <p:cNvPr id="35" name="TextBox 34"/>
          <p:cNvSpPr txBox="1"/>
          <p:nvPr/>
        </p:nvSpPr>
        <p:spPr>
          <a:xfrm>
            <a:off x="1143000" y="4343400"/>
            <a:ext cx="2667000" cy="381000"/>
          </a:xfrm>
          <a:prstGeom prst="rect">
            <a:avLst/>
          </a:prstGeom>
          <a:noFill/>
        </p:spPr>
        <p:txBody>
          <a:bodyPr wrap="square" rtlCol="0">
            <a:spAutoFit/>
          </a:bodyPr>
          <a:lstStyle/>
          <a:p>
            <a:r>
              <a:rPr lang="en-US" dirty="0" smtClean="0"/>
              <a:t>build up; build down</a:t>
            </a:r>
            <a:endParaRPr lang="en-US" dirty="0"/>
          </a:p>
        </p:txBody>
      </p:sp>
      <p:sp>
        <p:nvSpPr>
          <p:cNvPr id="36" name="Rounded Rectangle 35"/>
          <p:cNvSpPr/>
          <p:nvPr/>
        </p:nvSpPr>
        <p:spPr>
          <a:xfrm>
            <a:off x="0" y="3048000"/>
            <a:ext cx="4953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9x2=__= 2x9</a:t>
            </a:r>
          </a:p>
        </p:txBody>
      </p:sp>
      <p:sp>
        <p:nvSpPr>
          <p:cNvPr id="39" name="Oval 38"/>
          <p:cNvSpPr/>
          <p:nvPr/>
        </p:nvSpPr>
        <p:spPr>
          <a:xfrm>
            <a:off x="6477000" y="3657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7086600" y="3657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477000" y="4267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086600" y="42672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477000" y="4953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086600" y="4953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6477000" y="5562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7086600" y="5562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6477000" y="6248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7086600" y="6248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36"/>
                                        </p:tgtEl>
                                        <p:attrNameLst>
                                          <p:attrName>ppt_x</p:attrName>
                                        </p:attrNameLst>
                                      </p:cBhvr>
                                      <p:tavLst>
                                        <p:tav tm="0">
                                          <p:val>
                                            <p:strVal val="ppt_x"/>
                                          </p:val>
                                        </p:tav>
                                        <p:tav tm="100000">
                                          <p:val>
                                            <p:strVal val="ppt_x"/>
                                          </p:val>
                                        </p:tav>
                                      </p:tavLst>
                                    </p:anim>
                                    <p:anim calcmode="lin" valueType="num">
                                      <p:cBhvr additive="base">
                                        <p:cTn id="18" dur="500"/>
                                        <p:tgtEl>
                                          <p:spTgt spid="36"/>
                                        </p:tgtEl>
                                        <p:attrNameLst>
                                          <p:attrName>ppt_y</p:attrName>
                                        </p:attrNameLst>
                                      </p:cBhvr>
                                      <p:tavLst>
                                        <p:tav tm="0">
                                          <p:val>
                                            <p:strVal val="ppt_y"/>
                                          </p:val>
                                        </p:tav>
                                        <p:tav tm="100000">
                                          <p:val>
                                            <p:strVal val="1+ppt_h/2"/>
                                          </p:val>
                                        </p:tav>
                                      </p:tavLst>
                                    </p:anim>
                                    <p:set>
                                      <p:cBhvr>
                                        <p:cTn id="19" dur="1" fill="hold">
                                          <p:stCondLst>
                                            <p:cond delay="499"/>
                                          </p:stCondLst>
                                        </p:cTn>
                                        <p:tgtEl>
                                          <p:spTgt spid="3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1"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ox(in)">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6" grpId="0" animBg="1"/>
      <p:bldP spid="36"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024744" cy="1143000"/>
          </a:xfrm>
        </p:spPr>
        <p:txBody>
          <a:bodyPr>
            <a:normAutofit/>
          </a:bodyPr>
          <a:lstStyle/>
          <a:p>
            <a:r>
              <a:rPr lang="en-US" sz="2800" b="1" dirty="0" err="1" smtClean="0"/>
              <a:t>Origo</a:t>
            </a:r>
            <a:r>
              <a:rPr lang="en-US" sz="2800" b="1" dirty="0" smtClean="0"/>
              <a:t> Box of Facts Think Multiplication Division  </a:t>
            </a:r>
            <a:endParaRPr lang="en-US" sz="2800" b="1" dirty="0"/>
          </a:p>
        </p:txBody>
      </p:sp>
      <p:sp>
        <p:nvSpPr>
          <p:cNvPr id="3" name="Rounded Rectangle 2"/>
          <p:cNvSpPr/>
          <p:nvPr/>
        </p:nvSpPr>
        <p:spPr>
          <a:xfrm>
            <a:off x="2971800" y="2362200"/>
            <a:ext cx="3657600" cy="3048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886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4958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105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7912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200400" y="26670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886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4958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105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7912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200400" y="35814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886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4958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105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57912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200400" y="4419600"/>
            <a:ext cx="533400" cy="533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810000" y="2362200"/>
            <a:ext cx="2895600" cy="3124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15 dots</a:t>
            </a:r>
          </a:p>
          <a:p>
            <a:pPr algn="ctr"/>
            <a:r>
              <a:rPr lang="en-US" sz="4000" dirty="0" smtClean="0">
                <a:solidFill>
                  <a:schemeClr val="tx1"/>
                </a:solidFill>
              </a:rPr>
              <a:t>3 equal rows </a:t>
            </a:r>
            <a:endParaRPr lang="en-US" sz="40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024744" cy="1143000"/>
          </a:xfrm>
        </p:spPr>
        <p:txBody>
          <a:bodyPr>
            <a:normAutofit/>
          </a:bodyPr>
          <a:lstStyle/>
          <a:p>
            <a:r>
              <a:rPr lang="en-US" sz="2800" b="1" dirty="0" err="1" smtClean="0"/>
              <a:t>Origo</a:t>
            </a:r>
            <a:r>
              <a:rPr lang="en-US" sz="2800" b="1" dirty="0" smtClean="0"/>
              <a:t> Box of Facts Missing </a:t>
            </a:r>
            <a:r>
              <a:rPr lang="en-US" sz="2800" b="1" dirty="0" smtClean="0"/>
              <a:t>Factor </a:t>
            </a:r>
            <a:r>
              <a:rPr lang="en-US" sz="2800" b="1" dirty="0" smtClean="0"/>
              <a:t>Division Cards </a:t>
            </a:r>
            <a:endParaRPr lang="en-US" sz="2800" b="1" dirty="0"/>
          </a:p>
        </p:txBody>
      </p:sp>
      <p:sp>
        <p:nvSpPr>
          <p:cNvPr id="3" name="Rounded Rectangle 2"/>
          <p:cNvSpPr/>
          <p:nvPr/>
        </p:nvSpPr>
        <p:spPr>
          <a:xfrm>
            <a:off x="914400" y="2362200"/>
            <a:ext cx="7924800" cy="3048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1295400" y="2590800"/>
            <a:ext cx="7162800" cy="2667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800" dirty="0" smtClean="0">
                <a:solidFill>
                  <a:schemeClr val="tx1"/>
                </a:solidFill>
              </a:rPr>
              <a:t>7x4=28</a:t>
            </a:r>
            <a:endParaRPr lang="en-US" sz="13800" dirty="0">
              <a:solidFill>
                <a:schemeClr val="tx1"/>
              </a:solidFill>
            </a:endParaRPr>
          </a:p>
        </p:txBody>
      </p:sp>
      <p:sp>
        <p:nvSpPr>
          <p:cNvPr id="35" name="TextBox 34"/>
          <p:cNvSpPr txBox="1"/>
          <p:nvPr/>
        </p:nvSpPr>
        <p:spPr>
          <a:xfrm>
            <a:off x="2438400" y="1524000"/>
            <a:ext cx="4191000" cy="369332"/>
          </a:xfrm>
          <a:prstGeom prst="rect">
            <a:avLst/>
          </a:prstGeom>
          <a:noFill/>
        </p:spPr>
        <p:txBody>
          <a:bodyPr wrap="square" rtlCol="0">
            <a:spAutoFit/>
          </a:bodyPr>
          <a:lstStyle/>
          <a:p>
            <a:r>
              <a:rPr lang="en-US" dirty="0" smtClean="0"/>
              <a:t>using tens strategies </a:t>
            </a:r>
            <a:endParaRPr lang="en-US" dirty="0"/>
          </a:p>
        </p:txBody>
      </p:sp>
      <p:pic>
        <p:nvPicPr>
          <p:cNvPr id="36"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22" name="Rectangle 21"/>
          <p:cNvSpPr/>
          <p:nvPr/>
        </p:nvSpPr>
        <p:spPr>
          <a:xfrm>
            <a:off x="3886200" y="2133600"/>
            <a:ext cx="838200" cy="3581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916 -0.00555 L -0.19583 -0.00555 " pathEditMode="relative" rAng="0" ptsTypes="AA">
                                      <p:cBhvr>
                                        <p:cTn id="6" dur="2000" fill="hold"/>
                                        <p:tgtEl>
                                          <p:spTgt spid="22"/>
                                        </p:tgtEl>
                                        <p:attrNameLst>
                                          <p:attrName>ppt_x</p:attrName>
                                          <p:attrName>ppt_y</p:attrName>
                                        </p:attrNameLst>
                                      </p:cBhvr>
                                      <p:rCtr x="-833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34424" y="1981200"/>
            <a:ext cx="3300984" cy="3429000"/>
          </a:xfrm>
        </p:spPr>
        <p:txBody>
          <a:bodyPr>
            <a:normAutofit/>
          </a:bodyPr>
          <a:lstStyle/>
          <a:p>
            <a:r>
              <a:rPr lang="en-US" dirty="0" smtClean="0"/>
              <a:t>Where do I find </a:t>
            </a:r>
            <a:r>
              <a:rPr lang="en-US" dirty="0" err="1" smtClean="0"/>
              <a:t>Origo</a:t>
            </a:r>
            <a:r>
              <a:rPr lang="en-US" dirty="0" smtClean="0"/>
              <a:t> in School Net?</a:t>
            </a:r>
            <a:endParaRPr lang="en-US" dirty="0"/>
          </a:p>
        </p:txBody>
      </p:sp>
      <p:pic>
        <p:nvPicPr>
          <p:cNvPr id="6" name="Picture Placeholder 5"/>
          <p:cNvPicPr>
            <a:picLocks noGrp="1" noChangeAspect="1"/>
          </p:cNvPicPr>
          <p:nvPr>
            <p:ph type="pic" idx="1"/>
          </p:nvPr>
        </p:nvPicPr>
        <p:blipFill>
          <a:blip r:embed="rId3">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12868831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3" name="Picture 2" descr="school net dash board.png"/>
          <p:cNvPicPr>
            <a:picLocks noChangeAspect="1"/>
          </p:cNvPicPr>
          <p:nvPr/>
        </p:nvPicPr>
        <p:blipFill>
          <a:blip r:embed="rId3" cstate="print"/>
          <a:srcRect l="10833" t="11333" r="12500" b="8667"/>
          <a:stretch>
            <a:fillRect/>
          </a:stretch>
        </p:blipFill>
        <p:spPr>
          <a:xfrm>
            <a:off x="457200" y="1371600"/>
            <a:ext cx="8001000" cy="5218043"/>
          </a:xfrm>
          <a:prstGeom prst="rect">
            <a:avLst/>
          </a:prstGeom>
        </p:spPr>
      </p:pic>
      <p:sp>
        <p:nvSpPr>
          <p:cNvPr id="4" name="Line Callout 1 3"/>
          <p:cNvSpPr/>
          <p:nvPr/>
        </p:nvSpPr>
        <p:spPr>
          <a:xfrm>
            <a:off x="3276600" y="4114800"/>
            <a:ext cx="4953000" cy="1219200"/>
          </a:xfrm>
          <a:prstGeom prst="borderCallout1">
            <a:avLst>
              <a:gd name="adj1" fmla="val 18750"/>
              <a:gd name="adj2" fmla="val -8333"/>
              <a:gd name="adj3" fmla="val -70524"/>
              <a:gd name="adj4" fmla="val -1191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Hover mouse over Classroom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685800" y="1676400"/>
            <a:ext cx="8033461" cy="2209800"/>
          </a:xfrm>
          <a:prstGeom prst="rect">
            <a:avLst/>
          </a:prstGeom>
          <a:noFill/>
          <a:ln w="9525">
            <a:noFill/>
            <a:miter lim="800000"/>
            <a:headEnd/>
            <a:tailEnd/>
          </a:ln>
        </p:spPr>
      </p:pic>
      <p:sp>
        <p:nvSpPr>
          <p:cNvPr id="4" name="Line Callout 1 3"/>
          <p:cNvSpPr/>
          <p:nvPr/>
        </p:nvSpPr>
        <p:spPr>
          <a:xfrm>
            <a:off x="3276600" y="4114800"/>
            <a:ext cx="4953000" cy="1219200"/>
          </a:xfrm>
          <a:prstGeom prst="borderCallout1">
            <a:avLst>
              <a:gd name="adj1" fmla="val 18750"/>
              <a:gd name="adj2" fmla="val -8333"/>
              <a:gd name="adj3" fmla="val -96386"/>
              <a:gd name="adj4" fmla="val 65752"/>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on Instructional Materials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3490" y="1027664"/>
            <a:ext cx="7024744" cy="724936"/>
          </a:xfrm>
        </p:spPr>
        <p:txBody>
          <a:bodyPr>
            <a:normAutofit/>
          </a:bodyPr>
          <a:lstStyle/>
          <a:p>
            <a:r>
              <a:rPr lang="en-US" sz="3600" b="1" dirty="0" smtClean="0"/>
              <a:t>What is </a:t>
            </a:r>
            <a:r>
              <a:rPr lang="en-US" sz="3600" b="1" dirty="0" err="1" smtClean="0"/>
              <a:t>ORIGOmath</a:t>
            </a:r>
            <a:r>
              <a:rPr lang="en-US" sz="3600" b="1" dirty="0" smtClean="0"/>
              <a:t>?</a:t>
            </a:r>
            <a:endParaRPr lang="en-US" sz="3600" b="1" dirty="0"/>
          </a:p>
        </p:txBody>
      </p:sp>
      <p:sp>
        <p:nvSpPr>
          <p:cNvPr id="6" name="Content Placeholder 5"/>
          <p:cNvSpPr>
            <a:spLocks noGrp="1"/>
          </p:cNvSpPr>
          <p:nvPr>
            <p:ph idx="1"/>
          </p:nvPr>
        </p:nvSpPr>
        <p:spPr>
          <a:xfrm>
            <a:off x="1043492" y="1828800"/>
            <a:ext cx="6777317" cy="4003829"/>
          </a:xfrm>
        </p:spPr>
        <p:txBody>
          <a:bodyPr/>
          <a:lstStyle/>
          <a:p>
            <a:r>
              <a:rPr lang="en-US" dirty="0" smtClean="0"/>
              <a:t>Number Sense and Computation Intervention</a:t>
            </a:r>
          </a:p>
          <a:p>
            <a:r>
              <a:rPr lang="en-US" dirty="0" smtClean="0"/>
              <a:t>Math fact fluency</a:t>
            </a:r>
          </a:p>
          <a:p>
            <a:r>
              <a:rPr lang="en-US" dirty="0" smtClean="0"/>
              <a:t>Multi-Sensory, direct, systematic and sequential addition to a core curriculum</a:t>
            </a:r>
          </a:p>
          <a:p>
            <a:r>
              <a:rPr lang="en-US" dirty="0" smtClean="0"/>
              <a:t>Some inquiry approaches utilized  </a:t>
            </a:r>
          </a:p>
          <a:p>
            <a:r>
              <a:rPr lang="en-US" dirty="0" smtClean="0"/>
              <a:t>Grades 1</a:t>
            </a:r>
            <a:r>
              <a:rPr lang="en-US" baseline="30000" dirty="0" smtClean="0"/>
              <a:t>st</a:t>
            </a:r>
            <a:r>
              <a:rPr lang="en-US" dirty="0" smtClean="0"/>
              <a:t> through 5</a:t>
            </a:r>
            <a:r>
              <a:rPr lang="en-US" baseline="30000" dirty="0" smtClean="0"/>
              <a:t>th</a:t>
            </a:r>
            <a:r>
              <a:rPr lang="en-US" dirty="0" smtClean="0"/>
              <a:t> grade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4200" y="4800600"/>
            <a:ext cx="1752600" cy="1752600"/>
          </a:xfrm>
          <a:prstGeom prst="rect">
            <a:avLst/>
          </a:prstGeom>
        </p:spPr>
      </p:pic>
    </p:spTree>
    <p:extLst>
      <p:ext uri="{BB962C8B-B14F-4D97-AF65-F5344CB8AC3E}">
        <p14:creationId xmlns:p14="http://schemas.microsoft.com/office/powerpoint/2010/main" val="33472597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304800" y="1600200"/>
            <a:ext cx="8077200" cy="2779339"/>
          </a:xfrm>
          <a:prstGeom prst="rect">
            <a:avLst/>
          </a:prstGeom>
          <a:noFill/>
          <a:ln w="9525">
            <a:noFill/>
            <a:miter lim="800000"/>
            <a:headEnd/>
            <a:tailEnd/>
          </a:ln>
        </p:spPr>
      </p:pic>
      <p:sp>
        <p:nvSpPr>
          <p:cNvPr id="4" name="Line Callout 1 3"/>
          <p:cNvSpPr/>
          <p:nvPr/>
        </p:nvSpPr>
        <p:spPr>
          <a:xfrm>
            <a:off x="3276600" y="4114800"/>
            <a:ext cx="4953000" cy="1219200"/>
          </a:xfrm>
          <a:prstGeom prst="borderCallout1">
            <a:avLst>
              <a:gd name="adj1" fmla="val 18750"/>
              <a:gd name="adj2" fmla="val -8333"/>
              <a:gd name="adj3" fmla="val -76989"/>
              <a:gd name="adj4" fmla="val -3610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a Subject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609600" y="1676400"/>
            <a:ext cx="2524125" cy="4629150"/>
          </a:xfrm>
          <a:prstGeom prst="rect">
            <a:avLst/>
          </a:prstGeom>
          <a:noFill/>
          <a:ln w="9525">
            <a:noFill/>
            <a:miter lim="800000"/>
            <a:headEnd/>
            <a:tailEnd/>
          </a:ln>
        </p:spPr>
      </p:pic>
      <p:sp>
        <p:nvSpPr>
          <p:cNvPr id="4" name="Line Callout 1 3"/>
          <p:cNvSpPr/>
          <p:nvPr/>
        </p:nvSpPr>
        <p:spPr>
          <a:xfrm>
            <a:off x="3505200" y="2209800"/>
            <a:ext cx="4953000" cy="1219200"/>
          </a:xfrm>
          <a:prstGeom prst="borderCallout1">
            <a:avLst>
              <a:gd name="adj1" fmla="val 18750"/>
              <a:gd name="adj2" fmla="val -8333"/>
              <a:gd name="adj3" fmla="val 257925"/>
              <a:gd name="adj4" fmla="val -4565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Special Education </a:t>
            </a:r>
            <a:endParaRPr lang="en-US" sz="4000" dirty="0">
              <a:solidFill>
                <a:schemeClr val="tx1"/>
              </a:solidFill>
            </a:endParaRPr>
          </a:p>
        </p:txBody>
      </p:sp>
      <p:sp>
        <p:nvSpPr>
          <p:cNvPr id="5" name="Line Callout 1 4"/>
          <p:cNvSpPr/>
          <p:nvPr/>
        </p:nvSpPr>
        <p:spPr>
          <a:xfrm>
            <a:off x="3581400" y="3962400"/>
            <a:ext cx="4953000" cy="1219200"/>
          </a:xfrm>
          <a:prstGeom prst="borderCallout1">
            <a:avLst>
              <a:gd name="adj1" fmla="val 18750"/>
              <a:gd name="adj2" fmla="val -8333"/>
              <a:gd name="adj3" fmla="val 164822"/>
              <a:gd name="adj4" fmla="val -41516"/>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OK</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304800" y="1600200"/>
            <a:ext cx="8511287" cy="1828800"/>
          </a:xfrm>
          <a:prstGeom prst="rect">
            <a:avLst/>
          </a:prstGeom>
          <a:noFill/>
          <a:ln w="9525">
            <a:noFill/>
            <a:miter lim="800000"/>
            <a:headEnd/>
            <a:tailEnd/>
          </a:ln>
        </p:spPr>
      </p:pic>
      <p:sp>
        <p:nvSpPr>
          <p:cNvPr id="4" name="Line Callout 1 3"/>
          <p:cNvSpPr/>
          <p:nvPr/>
        </p:nvSpPr>
        <p:spPr>
          <a:xfrm>
            <a:off x="533400" y="3733800"/>
            <a:ext cx="4953000" cy="1219200"/>
          </a:xfrm>
          <a:prstGeom prst="borderCallout1">
            <a:avLst>
              <a:gd name="adj1" fmla="val 18750"/>
              <a:gd name="adj2" fmla="val -8333"/>
              <a:gd name="adj3" fmla="val -95092"/>
              <a:gd name="adj4" fmla="val 1736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Subject is now Special Education </a:t>
            </a:r>
            <a:endParaRPr lang="en-US" sz="4000" dirty="0">
              <a:solidFill>
                <a:schemeClr val="tx1"/>
              </a:solidFill>
            </a:endParaRPr>
          </a:p>
        </p:txBody>
      </p:sp>
      <p:sp>
        <p:nvSpPr>
          <p:cNvPr id="5" name="Line Callout 1 4"/>
          <p:cNvSpPr/>
          <p:nvPr/>
        </p:nvSpPr>
        <p:spPr>
          <a:xfrm>
            <a:off x="3124200" y="5257800"/>
            <a:ext cx="4953000" cy="1219200"/>
          </a:xfrm>
          <a:prstGeom prst="borderCallout1">
            <a:avLst>
              <a:gd name="adj1" fmla="val 9698"/>
              <a:gd name="adj2" fmla="val 104346"/>
              <a:gd name="adj3" fmla="val -192075"/>
              <a:gd name="adj4" fmla="val 1736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Click Search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2290" name="Picture 2"/>
          <p:cNvPicPr>
            <a:picLocks noChangeAspect="1" noChangeArrowheads="1"/>
          </p:cNvPicPr>
          <p:nvPr/>
        </p:nvPicPr>
        <p:blipFill>
          <a:blip r:embed="rId2" cstate="print"/>
          <a:srcRect/>
          <a:stretch>
            <a:fillRect/>
          </a:stretch>
        </p:blipFill>
        <p:spPr bwMode="auto">
          <a:xfrm>
            <a:off x="228600" y="1514475"/>
            <a:ext cx="8620125" cy="5343525"/>
          </a:xfrm>
          <a:prstGeom prst="rect">
            <a:avLst/>
          </a:prstGeom>
          <a:noFill/>
          <a:ln w="9525">
            <a:noFill/>
            <a:miter lim="800000"/>
            <a:headEnd/>
            <a:tailEnd/>
          </a:ln>
        </p:spPr>
      </p:pic>
      <p:sp>
        <p:nvSpPr>
          <p:cNvPr id="5" name="Line Callout 1 4"/>
          <p:cNvSpPr/>
          <p:nvPr/>
        </p:nvSpPr>
        <p:spPr>
          <a:xfrm>
            <a:off x="533400" y="3733800"/>
            <a:ext cx="4953000" cy="1219200"/>
          </a:xfrm>
          <a:prstGeom prst="borderCallout1">
            <a:avLst>
              <a:gd name="adj1" fmla="val 18750"/>
              <a:gd name="adj2" fmla="val -8333"/>
              <a:gd name="adj3" fmla="val -132592"/>
              <a:gd name="adj4" fmla="val 86122"/>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the Curriculum Tab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3314" name="Picture 2"/>
          <p:cNvPicPr>
            <a:picLocks noChangeAspect="1" noChangeArrowheads="1"/>
          </p:cNvPicPr>
          <p:nvPr/>
        </p:nvPicPr>
        <p:blipFill>
          <a:blip r:embed="rId2" cstate="print"/>
          <a:srcRect/>
          <a:stretch>
            <a:fillRect/>
          </a:stretch>
        </p:blipFill>
        <p:spPr bwMode="auto">
          <a:xfrm>
            <a:off x="685800" y="1676400"/>
            <a:ext cx="8458200" cy="2619873"/>
          </a:xfrm>
          <a:prstGeom prst="rect">
            <a:avLst/>
          </a:prstGeom>
          <a:noFill/>
          <a:ln w="9525">
            <a:noFill/>
            <a:miter lim="800000"/>
            <a:headEnd/>
            <a:tailEnd/>
          </a:ln>
        </p:spPr>
      </p:pic>
      <p:sp>
        <p:nvSpPr>
          <p:cNvPr id="4" name="Line Callout 1 3"/>
          <p:cNvSpPr/>
          <p:nvPr/>
        </p:nvSpPr>
        <p:spPr>
          <a:xfrm>
            <a:off x="990600" y="4800600"/>
            <a:ext cx="4953000" cy="1219200"/>
          </a:xfrm>
          <a:prstGeom prst="borderCallout1">
            <a:avLst>
              <a:gd name="adj1" fmla="val 18750"/>
              <a:gd name="adj2" fmla="val -8333"/>
              <a:gd name="adj3" fmla="val -93799"/>
              <a:gd name="adj4" fmla="val 3010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Select Special Education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Net </a:t>
            </a:r>
            <a:endParaRPr lang="en-US" dirty="0"/>
          </a:p>
        </p:txBody>
      </p:sp>
      <p:pic>
        <p:nvPicPr>
          <p:cNvPr id="14338" name="Picture 2"/>
          <p:cNvPicPr>
            <a:picLocks noChangeAspect="1" noChangeArrowheads="1"/>
          </p:cNvPicPr>
          <p:nvPr/>
        </p:nvPicPr>
        <p:blipFill>
          <a:blip r:embed="rId3" cstate="print"/>
          <a:srcRect/>
          <a:stretch>
            <a:fillRect/>
          </a:stretch>
        </p:blipFill>
        <p:spPr bwMode="auto">
          <a:xfrm>
            <a:off x="457200" y="1219200"/>
            <a:ext cx="3048000" cy="5295900"/>
          </a:xfrm>
          <a:prstGeom prst="rect">
            <a:avLst/>
          </a:prstGeom>
          <a:noFill/>
          <a:ln w="9525">
            <a:noFill/>
            <a:miter lim="800000"/>
            <a:headEnd/>
            <a:tailEnd/>
          </a:ln>
        </p:spPr>
      </p:pic>
      <p:sp>
        <p:nvSpPr>
          <p:cNvPr id="4" name="Line Callout 1 3"/>
          <p:cNvSpPr/>
          <p:nvPr/>
        </p:nvSpPr>
        <p:spPr>
          <a:xfrm>
            <a:off x="3886200" y="1600200"/>
            <a:ext cx="4953000" cy="1219200"/>
          </a:xfrm>
          <a:prstGeom prst="borderCallout1">
            <a:avLst>
              <a:gd name="adj1" fmla="val 18750"/>
              <a:gd name="adj2" fmla="val -8333"/>
              <a:gd name="adj3" fmla="val 93701"/>
              <a:gd name="adj4" fmla="val -4692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Hands on Standards </a:t>
            </a:r>
            <a:endParaRPr lang="en-US" sz="4000" dirty="0">
              <a:solidFill>
                <a:schemeClr val="tx1"/>
              </a:solidFill>
            </a:endParaRPr>
          </a:p>
        </p:txBody>
      </p:sp>
      <p:sp>
        <p:nvSpPr>
          <p:cNvPr id="5" name="Line Callout 1 4"/>
          <p:cNvSpPr/>
          <p:nvPr/>
        </p:nvSpPr>
        <p:spPr>
          <a:xfrm>
            <a:off x="3886200" y="3200400"/>
            <a:ext cx="4953000" cy="1219200"/>
          </a:xfrm>
          <a:prstGeom prst="borderCallout1">
            <a:avLst>
              <a:gd name="adj1" fmla="val 18750"/>
              <a:gd name="adj2" fmla="val -8333"/>
              <a:gd name="adj3" fmla="val 179046"/>
              <a:gd name="adj4" fmla="val -47883"/>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Mathematics Navigator </a:t>
            </a:r>
            <a:endParaRPr lang="en-US" sz="4000" dirty="0">
              <a:solidFill>
                <a:schemeClr val="tx1"/>
              </a:solidFill>
            </a:endParaRPr>
          </a:p>
        </p:txBody>
      </p:sp>
      <p:sp>
        <p:nvSpPr>
          <p:cNvPr id="6" name="Line Callout 1 5"/>
          <p:cNvSpPr/>
          <p:nvPr/>
        </p:nvSpPr>
        <p:spPr>
          <a:xfrm>
            <a:off x="3886200" y="4876800"/>
            <a:ext cx="4953000" cy="1219200"/>
          </a:xfrm>
          <a:prstGeom prst="borderCallout1">
            <a:avLst>
              <a:gd name="adj1" fmla="val 18750"/>
              <a:gd name="adj2" fmla="val -8333"/>
              <a:gd name="adj3" fmla="val 93701"/>
              <a:gd name="adj4" fmla="val -4692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rPr>
              <a:t>       </a:t>
            </a:r>
            <a:r>
              <a:rPr lang="en-US" sz="4000" dirty="0" err="1" smtClean="0">
                <a:solidFill>
                  <a:schemeClr val="tx1"/>
                </a:solidFill>
              </a:rPr>
              <a:t>ORIGOmath</a:t>
            </a:r>
            <a:r>
              <a:rPr lang="en-US" sz="4000" dirty="0" smtClean="0">
                <a:solidFill>
                  <a:schemeClr val="tx1"/>
                </a:solidFill>
              </a:rPr>
              <a:t> </a:t>
            </a:r>
            <a:endParaRPr lang="en-US" sz="4000" dirty="0">
              <a:solidFill>
                <a:schemeClr val="tx1"/>
              </a:solidFill>
            </a:endParaRPr>
          </a:p>
        </p:txBody>
      </p:sp>
      <p:pic>
        <p:nvPicPr>
          <p:cNvPr id="7" name="Picture 3"/>
          <p:cNvPicPr>
            <a:picLocks noChangeAspect="1" noChangeArrowheads="1"/>
          </p:cNvPicPr>
          <p:nvPr/>
        </p:nvPicPr>
        <p:blipFill>
          <a:blip r:embed="rId4" cstate="print"/>
          <a:srcRect/>
          <a:stretch>
            <a:fillRect/>
          </a:stretch>
        </p:blipFill>
        <p:spPr bwMode="auto">
          <a:xfrm>
            <a:off x="3962400" y="1737360"/>
            <a:ext cx="838200" cy="100584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4114800" y="3581400"/>
            <a:ext cx="1214264" cy="457200"/>
          </a:xfrm>
          <a:prstGeom prst="rect">
            <a:avLst/>
          </a:prstGeom>
          <a:noFill/>
          <a:ln w="9525">
            <a:noFill/>
            <a:miter lim="800000"/>
            <a:headEnd/>
            <a:tailEnd/>
          </a:ln>
        </p:spPr>
      </p:pic>
      <p:pic>
        <p:nvPicPr>
          <p:cNvPr id="9" name="Picture 4"/>
          <p:cNvPicPr>
            <a:picLocks noChangeAspect="1" noChangeArrowheads="1"/>
          </p:cNvPicPr>
          <p:nvPr/>
        </p:nvPicPr>
        <p:blipFill>
          <a:blip r:embed="rId6" cstate="print"/>
          <a:srcRect/>
          <a:stretch>
            <a:fillRect/>
          </a:stretch>
        </p:blipFill>
        <p:spPr bwMode="auto">
          <a:xfrm>
            <a:off x="4102100" y="5195455"/>
            <a:ext cx="1231900" cy="6719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34424" y="1981200"/>
            <a:ext cx="3300984" cy="3429000"/>
          </a:xfrm>
        </p:spPr>
        <p:txBody>
          <a:bodyPr>
            <a:normAutofit/>
          </a:bodyPr>
          <a:lstStyle/>
          <a:p>
            <a:r>
              <a:rPr lang="en-US" dirty="0" smtClean="0"/>
              <a:t>Wrap up?</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Tree>
    <p:extLst>
      <p:ext uri="{BB962C8B-B14F-4D97-AF65-F5344CB8AC3E}">
        <p14:creationId xmlns:p14="http://schemas.microsoft.com/office/powerpoint/2010/main" val="112269065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With a partner, answer the following questions?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9289" r="19289"/>
          <a:stretch>
            <a:fillRect/>
          </a:stretch>
        </p:blipFill>
        <p:spPr/>
      </p:pic>
      <p:sp>
        <p:nvSpPr>
          <p:cNvPr id="4" name="Text Placeholder 3"/>
          <p:cNvSpPr>
            <a:spLocks noGrp="1"/>
          </p:cNvSpPr>
          <p:nvPr>
            <p:ph type="body" sz="half" idx="2"/>
          </p:nvPr>
        </p:nvSpPr>
        <p:spPr/>
        <p:txBody>
          <a:bodyPr/>
          <a:lstStyle/>
          <a:p>
            <a:r>
              <a:rPr lang="en-US" dirty="0" smtClean="0"/>
              <a:t>What is </a:t>
            </a:r>
            <a:r>
              <a:rPr lang="en-US" dirty="0" err="1" smtClean="0"/>
              <a:t>ORIGOmath</a:t>
            </a:r>
            <a:r>
              <a:rPr lang="en-US" dirty="0" smtClean="0"/>
              <a:t>?</a:t>
            </a:r>
          </a:p>
          <a:p>
            <a:r>
              <a:rPr lang="en-US" dirty="0" smtClean="0"/>
              <a:t>Who will benefit from </a:t>
            </a:r>
            <a:r>
              <a:rPr lang="en-US" dirty="0" err="1" smtClean="0"/>
              <a:t>ORIGOmath</a:t>
            </a:r>
            <a:r>
              <a:rPr lang="en-US" dirty="0" smtClean="0"/>
              <a:t>?</a:t>
            </a:r>
          </a:p>
          <a:p>
            <a:r>
              <a:rPr lang="en-US" dirty="0" smtClean="0"/>
              <a:t>How do you use </a:t>
            </a:r>
            <a:r>
              <a:rPr lang="en-US" dirty="0" err="1" smtClean="0"/>
              <a:t>ORIGOmath</a:t>
            </a:r>
            <a:r>
              <a:rPr lang="en-US" dirty="0" smtClean="0"/>
              <a:t>? </a:t>
            </a:r>
            <a:endParaRPr lang="en-US" dirty="0"/>
          </a:p>
        </p:txBody>
      </p:sp>
    </p:spTree>
    <p:extLst>
      <p:ext uri="{BB962C8B-B14F-4D97-AF65-F5344CB8AC3E}">
        <p14:creationId xmlns:p14="http://schemas.microsoft.com/office/powerpoint/2010/main" val="277226431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rfrantu\AppData\Local\Microsoft\Windows\Temporary Internet Files\Content.IE5\DCF95QEC\MP90031559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794" y="1417828"/>
            <a:ext cx="5703606" cy="4068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2402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4"/>
          <p:cNvSpPr>
            <a:spLocks noGrp="1"/>
          </p:cNvSpPr>
          <p:nvPr>
            <p:ph type="title"/>
          </p:nvPr>
        </p:nvSpPr>
        <p:spPr>
          <a:xfrm>
            <a:off x="457200" y="704850"/>
            <a:ext cx="8229600" cy="819150"/>
          </a:xfrm>
        </p:spPr>
        <p:txBody>
          <a:bodyPr>
            <a:normAutofit/>
          </a:bodyPr>
          <a:lstStyle/>
          <a:p>
            <a:pPr algn="ctr" eaLnBrk="1" hangingPunct="1"/>
            <a:r>
              <a:rPr lang="en-US" sz="3600" b="1" dirty="0" smtClean="0"/>
              <a:t>What </a:t>
            </a:r>
            <a:r>
              <a:rPr lang="en-US" sz="3600" b="1" i="1" dirty="0" err="1" smtClean="0"/>
              <a:t>ORIGOmath</a:t>
            </a:r>
            <a:r>
              <a:rPr lang="en-US" sz="3600" b="1" dirty="0" smtClean="0"/>
              <a:t> Is and Is NOT</a:t>
            </a:r>
          </a:p>
        </p:txBody>
      </p:sp>
      <p:sp>
        <p:nvSpPr>
          <p:cNvPr id="39939" name="Content Placeholder 5"/>
          <p:cNvSpPr>
            <a:spLocks noGrp="1"/>
          </p:cNvSpPr>
          <p:nvPr>
            <p:ph sz="half" idx="4294967295"/>
          </p:nvPr>
        </p:nvSpPr>
        <p:spPr>
          <a:xfrm>
            <a:off x="533400" y="1600200"/>
            <a:ext cx="4038600" cy="4433888"/>
          </a:xfrm>
          <a:prstGeom prst="rect">
            <a:avLst/>
          </a:prstGeom>
        </p:spPr>
        <p:txBody>
          <a:bodyPr/>
          <a:lstStyle/>
          <a:p>
            <a:pPr eaLnBrk="1" hangingPunct="1">
              <a:buFont typeface="Wingdings 2" pitchFamily="18" charset="2"/>
              <a:buNone/>
            </a:pPr>
            <a:r>
              <a:rPr lang="en-US" dirty="0" smtClean="0">
                <a:solidFill>
                  <a:srgbClr val="FF0000"/>
                </a:solidFill>
              </a:rPr>
              <a:t>Is</a:t>
            </a:r>
            <a:r>
              <a:rPr lang="en-US" dirty="0" smtClean="0"/>
              <a:t>:</a:t>
            </a:r>
          </a:p>
          <a:p>
            <a:pPr eaLnBrk="1" hangingPunct="1"/>
            <a:r>
              <a:rPr lang="en-US" dirty="0" smtClean="0"/>
              <a:t>An intervention program for mathematics OR a resource for specially-designed instruction</a:t>
            </a:r>
          </a:p>
          <a:p>
            <a:pPr eaLnBrk="1" hangingPunct="1"/>
            <a:r>
              <a:rPr lang="en-US" dirty="0" smtClean="0"/>
              <a:t>Foundational building for students’ understanding of number sense, computation, and early algebraic thinking</a:t>
            </a:r>
          </a:p>
          <a:p>
            <a:pPr eaLnBrk="1" hangingPunct="1">
              <a:buFont typeface="Arial" charset="0"/>
              <a:buNone/>
            </a:pPr>
            <a:endParaRPr lang="en-US" dirty="0" smtClean="0"/>
          </a:p>
        </p:txBody>
      </p:sp>
      <p:sp>
        <p:nvSpPr>
          <p:cNvPr id="39940" name="Content Placeholder 6"/>
          <p:cNvSpPr>
            <a:spLocks noGrp="1"/>
          </p:cNvSpPr>
          <p:nvPr>
            <p:ph sz="half" idx="4294967295"/>
          </p:nvPr>
        </p:nvSpPr>
        <p:spPr>
          <a:xfrm>
            <a:off x="4685366" y="1676400"/>
            <a:ext cx="4038600" cy="4433888"/>
          </a:xfrm>
          <a:prstGeom prst="rect">
            <a:avLst/>
          </a:prstGeom>
        </p:spPr>
        <p:txBody>
          <a:bodyPr/>
          <a:lstStyle/>
          <a:p>
            <a:pPr eaLnBrk="1" hangingPunct="1">
              <a:buFont typeface="Arial" charset="0"/>
              <a:buNone/>
            </a:pPr>
            <a:r>
              <a:rPr lang="en-US" dirty="0" smtClean="0"/>
              <a:t>Is </a:t>
            </a:r>
            <a:r>
              <a:rPr lang="en-US" dirty="0" smtClean="0">
                <a:solidFill>
                  <a:srgbClr val="FF0000"/>
                </a:solidFill>
              </a:rPr>
              <a:t>NOT</a:t>
            </a:r>
            <a:r>
              <a:rPr lang="en-US" dirty="0" smtClean="0"/>
              <a:t>:</a:t>
            </a:r>
          </a:p>
          <a:p>
            <a:pPr eaLnBrk="1" hangingPunct="1"/>
            <a:r>
              <a:rPr lang="en-US" dirty="0" smtClean="0"/>
              <a:t>A replacement for the core program</a:t>
            </a:r>
          </a:p>
          <a:p>
            <a:pPr eaLnBrk="1" hangingPunct="1"/>
            <a:r>
              <a:rPr lang="en-US" dirty="0" smtClean="0"/>
              <a:t>Initial instruction of mathematical concepts and/or topics</a:t>
            </a:r>
          </a:p>
          <a:p>
            <a:pPr eaLnBrk="1" hangingPunct="1">
              <a:buFont typeface="Arial" charset="0"/>
              <a:buNone/>
            </a:pPr>
            <a:endParaRPr lang="en-US" dirty="0" smtClean="0"/>
          </a:p>
          <a:p>
            <a:pPr eaLnBrk="1" hangingPunct="1"/>
            <a:endParaRPr lang="en-US" dirty="0" smtClean="0"/>
          </a:p>
        </p:txBody>
      </p:sp>
      <p:sp>
        <p:nvSpPr>
          <p:cNvPr id="24581" name="Slide Number Placeholder 3"/>
          <p:cNvSpPr>
            <a:spLocks noGrp="1"/>
          </p:cNvSpPr>
          <p:nvPr>
            <p:ph type="sldNum" sz="quarter" idx="12"/>
          </p:nvPr>
        </p:nvSpPr>
        <p:spPr bwMode="auto">
          <a:ln>
            <a:miter lim="800000"/>
            <a:headEnd/>
            <a:tailEnd/>
          </a:ln>
        </p:spPr>
        <p:txBody>
          <a:bodyPr/>
          <a:lstStyle/>
          <a:p>
            <a:pPr>
              <a:defRPr/>
            </a:pPr>
            <a:fld id="{12FB17A8-421B-4109-B70D-B85004D40D6E}" type="slidenum">
              <a:rPr lang="en-US"/>
              <a:pPr>
                <a:defRPr/>
              </a:pPr>
              <a:t>8</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4800600"/>
            <a:ext cx="17494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254986371"/>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47310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1037</TotalTime>
  <Words>4782</Words>
  <Application>Microsoft Office PowerPoint</Application>
  <PresentationFormat>On-screen Show (4:3)</PresentationFormat>
  <Paragraphs>729</Paragraphs>
  <Slides>78</Slides>
  <Notes>55</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Austin</vt:lpstr>
      <vt:lpstr>Origo Math </vt:lpstr>
      <vt:lpstr>CLO</vt:lpstr>
      <vt:lpstr>PowerPoint Presentation</vt:lpstr>
      <vt:lpstr>PowerPoint Presentation</vt:lpstr>
      <vt:lpstr>Using money to interpret remainders </vt:lpstr>
      <vt:lpstr>What is OrigoMath?</vt:lpstr>
      <vt:lpstr>What is ORIGOmath?</vt:lpstr>
      <vt:lpstr>What ORIGOmath Is and Is NOT</vt:lpstr>
      <vt:lpstr>PowerPoint Presentation</vt:lpstr>
      <vt:lpstr>PowerPoint Presentation</vt:lpstr>
      <vt:lpstr>2nd Grade </vt:lpstr>
      <vt:lpstr>3rd  Grade </vt:lpstr>
      <vt:lpstr>4th  Grade </vt:lpstr>
      <vt:lpstr>Grade 1-5 Teacher Source Book</vt:lpstr>
      <vt:lpstr>Source Book Scavenger Hunt </vt:lpstr>
      <vt:lpstr>Grade 1-5 Student Journal </vt:lpstr>
      <vt:lpstr>Make the worksheet CRA </vt:lpstr>
      <vt:lpstr>Box of Facts </vt:lpstr>
      <vt:lpstr>Origo handbook</vt:lpstr>
      <vt:lpstr>Figure It!</vt:lpstr>
      <vt:lpstr>Fundamentals </vt:lpstr>
      <vt:lpstr>Book of Facts  </vt:lpstr>
      <vt:lpstr>MATHeMENTALS   </vt:lpstr>
      <vt:lpstr>Who is ORIGOMath for?</vt:lpstr>
      <vt:lpstr>Who benefits from ORIGOmath?</vt:lpstr>
      <vt:lpstr>Types of Math Disorders </vt:lpstr>
      <vt:lpstr>How do I determine what the student needs?</vt:lpstr>
      <vt:lpstr>PowerPoint Presentation</vt:lpstr>
      <vt:lpstr>PowerPoint Presentation</vt:lpstr>
      <vt:lpstr>PowerPoint Presentation</vt:lpstr>
      <vt:lpstr>Approaches to instruction</vt:lpstr>
      <vt:lpstr>Prerequisite Skills for ORIGOmath</vt:lpstr>
      <vt:lpstr>How do we implement ORIGOmath after determine they would benefit form ORIGOmath?</vt:lpstr>
      <vt:lpstr>4 Operations</vt:lpstr>
      <vt:lpstr>Case Study </vt:lpstr>
      <vt:lpstr>PowerPoint Presentation</vt:lpstr>
      <vt:lpstr>PowerPoint Presentation</vt:lpstr>
      <vt:lpstr>PowerPoint Presentation</vt:lpstr>
      <vt:lpstr>Session 3.1 Introducing the Use-Doubles Addition Strategy</vt:lpstr>
      <vt:lpstr>Doubles </vt:lpstr>
      <vt:lpstr>Origo Box of Facts- Doubles  </vt:lpstr>
      <vt:lpstr>Doubles Video - ORIGOmath</vt:lpstr>
      <vt:lpstr>Move onto Doubles +1</vt:lpstr>
      <vt:lpstr>Doubles + 2</vt:lpstr>
      <vt:lpstr>Origo Box of Facts- Near Doubles </vt:lpstr>
      <vt:lpstr>How long is that unit?</vt:lpstr>
      <vt:lpstr>Assessment for the Unit</vt:lpstr>
      <vt:lpstr>Digging deeper into the box of Facts?</vt:lpstr>
      <vt:lpstr>Bridge to 10- ORIGOmath</vt:lpstr>
      <vt:lpstr>Origo Box of Facts- Bridge to 10 </vt:lpstr>
      <vt:lpstr>Origo Box of Facts- Bridge to 10 </vt:lpstr>
      <vt:lpstr>Count On -ORIGOmath</vt:lpstr>
      <vt:lpstr>Origo Box of Facts- Count on </vt:lpstr>
      <vt:lpstr>Origo Box of Facts- flash cards </vt:lpstr>
      <vt:lpstr>Think-addition Subtraction ORIGOmath</vt:lpstr>
      <vt:lpstr>Origo Box of Facts- Count on </vt:lpstr>
      <vt:lpstr>Origo Box of Facts- flash cards </vt:lpstr>
      <vt:lpstr>Origo Box of Facts- flash cards </vt:lpstr>
      <vt:lpstr>Use-Ten Strategy for Multiplication ORIGOmath</vt:lpstr>
      <vt:lpstr>Origo Box of Facts Multiplication </vt:lpstr>
      <vt:lpstr>Double, Double, Double  ORIGOmath</vt:lpstr>
      <vt:lpstr>Origo Box of  Facts  Multiplication </vt:lpstr>
      <vt:lpstr>Build Up Build Down ORIGOmath</vt:lpstr>
      <vt:lpstr>Origo Box of  Facts  Multiplication </vt:lpstr>
      <vt:lpstr>Origo Box of Facts Think Multiplication Division  </vt:lpstr>
      <vt:lpstr>Origo Box of Facts Missing Factor Division Cards </vt:lpstr>
      <vt:lpstr>Where do I find Origo in School Net?</vt:lpstr>
      <vt:lpstr>School Net </vt:lpstr>
      <vt:lpstr>School Net </vt:lpstr>
      <vt:lpstr>School Net </vt:lpstr>
      <vt:lpstr>School Net </vt:lpstr>
      <vt:lpstr>School Net </vt:lpstr>
      <vt:lpstr>School Net </vt:lpstr>
      <vt:lpstr>School Net </vt:lpstr>
      <vt:lpstr>School Net </vt:lpstr>
      <vt:lpstr>Wrap up?</vt:lpstr>
      <vt:lpstr>With a partner, answer the following questions?</vt:lpstr>
      <vt:lpstr>PowerPoint Presentation</vt:lpstr>
    </vt:vector>
  </TitlesOfParts>
  <Company>Denver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Origo Math</dc:title>
  <dc:creator>Frantum-Allen, Robert</dc:creator>
  <cp:lastModifiedBy>Frantum-Allen, Robert</cp:lastModifiedBy>
  <cp:revision>36</cp:revision>
  <dcterms:created xsi:type="dcterms:W3CDTF">2013-07-25T00:56:40Z</dcterms:created>
  <dcterms:modified xsi:type="dcterms:W3CDTF">2013-07-25T18:13:46Z</dcterms:modified>
</cp:coreProperties>
</file>